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7" r:id="rId2"/>
    <p:sldId id="258" r:id="rId3"/>
    <p:sldId id="282" r:id="rId4"/>
    <p:sldId id="283" r:id="rId5"/>
    <p:sldId id="259" r:id="rId6"/>
    <p:sldId id="260" r:id="rId7"/>
    <p:sldId id="261" r:id="rId8"/>
    <p:sldId id="262" r:id="rId9"/>
    <p:sldId id="263" r:id="rId10"/>
    <p:sldId id="264" r:id="rId11"/>
    <p:sldId id="265" r:id="rId12"/>
    <p:sldId id="266" r:id="rId13"/>
    <p:sldId id="267" r:id="rId14"/>
    <p:sldId id="268" r:id="rId15"/>
    <p:sldId id="270" r:id="rId16"/>
    <p:sldId id="271" r:id="rId17"/>
    <p:sldId id="272" r:id="rId18"/>
    <p:sldId id="273" r:id="rId19"/>
    <p:sldId id="274" r:id="rId20"/>
    <p:sldId id="275" r:id="rId21"/>
    <p:sldId id="276" r:id="rId22"/>
    <p:sldId id="277" r:id="rId23"/>
    <p:sldId id="278" r:id="rId24"/>
    <p:sldId id="279" r:id="rId25"/>
    <p:sldId id="28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76"/>
  </p:normalViewPr>
  <p:slideViewPr>
    <p:cSldViewPr snapToGrid="0" snapToObjects="1">
      <p:cViewPr varScale="1">
        <p:scale>
          <a:sx n="112" d="100"/>
          <a:sy n="112" d="100"/>
        </p:scale>
        <p:origin x="57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tiff>
</file>

<file path=ppt/media/image6.tif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E3D6A5-7864-3F46-B033-CC19118FCDFC}" type="datetimeFigureOut">
              <a:rPr lang="en-US" smtClean="0"/>
              <a:t>1/29/17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AE538A-0458-7449-B0D8-52C7CC537AEE}" type="slidenum">
              <a:rPr lang="en-US" smtClean="0"/>
              <a:t>‹#›</a:t>
            </a:fld>
            <a:endParaRPr lang="en-US"/>
          </a:p>
        </p:txBody>
      </p:sp>
    </p:spTree>
    <p:extLst>
      <p:ext uri="{BB962C8B-B14F-4D97-AF65-F5344CB8AC3E}">
        <p14:creationId xmlns:p14="http://schemas.microsoft.com/office/powerpoint/2010/main" val="1805772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A3BB799-DA30-F341-8171-89F1334FD29C}" type="slidenum">
              <a:rPr lang="en-US">
                <a:solidFill>
                  <a:srgbClr val="000000"/>
                </a:solidFill>
              </a:rPr>
              <a:pPr/>
              <a:t>2</a:t>
            </a:fld>
            <a:endParaRPr lang="en-US">
              <a:solidFill>
                <a:srgbClr val="000000"/>
              </a:solidFill>
            </a:endParaRPr>
          </a:p>
        </p:txBody>
      </p:sp>
      <p:sp>
        <p:nvSpPr>
          <p:cNvPr id="178178" name="Rectangle 1026"/>
          <p:cNvSpPr>
            <a:spLocks noGrp="1" noRot="1" noChangeAspect="1" noChangeArrowheads="1" noTextEdit="1"/>
          </p:cNvSpPr>
          <p:nvPr>
            <p:ph type="sldImg"/>
          </p:nvPr>
        </p:nvSpPr>
        <p:spPr>
          <a:ln/>
        </p:spPr>
      </p:sp>
      <p:sp>
        <p:nvSpPr>
          <p:cNvPr id="178179" name="Rectangle 1027"/>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5671450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 about advantages and disadvantages that were brought</a:t>
            </a:r>
            <a:r>
              <a:rPr lang="en-US" baseline="0" dirty="0" smtClean="0"/>
              <a:t> up in the movies.</a:t>
            </a:r>
          </a:p>
          <a:p>
            <a:r>
              <a:rPr lang="en-US" baseline="0" dirty="0" smtClean="0"/>
              <a:t>-</a:t>
            </a:r>
            <a:r>
              <a:rPr lang="en-US" baseline="0" dirty="0" err="1" smtClean="0"/>
              <a:t>Illumina</a:t>
            </a:r>
            <a:r>
              <a:rPr lang="en-US" baseline="0" dirty="0" smtClean="0"/>
              <a:t>: HUGE coverage, massively parallel, ~600 billion bases per run. But slow (~1-3 days per run).</a:t>
            </a:r>
          </a:p>
          <a:p>
            <a:r>
              <a:rPr lang="en-US" baseline="0" dirty="0" smtClean="0"/>
              <a:t>-ion torrent: fast, reasonable coverage. Good for microbial genome or </a:t>
            </a:r>
            <a:r>
              <a:rPr lang="en-US" baseline="0" dirty="0" err="1" smtClean="0"/>
              <a:t>transcriptome</a:t>
            </a:r>
            <a:r>
              <a:rPr lang="en-US" baseline="0" dirty="0" smtClean="0"/>
              <a:t> sequencing. But bad with high G+C DNA (semiconductor doesn’t deal well with </a:t>
            </a:r>
            <a:r>
              <a:rPr lang="en-US" baseline="0" dirty="0" err="1" smtClean="0"/>
              <a:t>homopolymers</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6C81E7B9-1DF2-064C-9A05-4DCAD7FF7004}" type="slidenum">
              <a:rPr lang="en-US" smtClean="0"/>
              <a:pPr/>
              <a:t>19</a:t>
            </a:fld>
            <a:endParaRPr lang="en-US" dirty="0"/>
          </a:p>
        </p:txBody>
      </p:sp>
    </p:spTree>
    <p:extLst>
      <p:ext uri="{BB962C8B-B14F-4D97-AF65-F5344CB8AC3E}">
        <p14:creationId xmlns:p14="http://schemas.microsoft.com/office/powerpoint/2010/main" val="3527017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DAFA96F-4208-DC45-BA41-052B851CCB78}" type="slidenum">
              <a:rPr lang="en-US"/>
              <a:pPr/>
              <a:t>5</a:t>
            </a:fld>
            <a:endParaRPr lang="en-US"/>
          </a:p>
        </p:txBody>
      </p:sp>
      <p:sp>
        <p:nvSpPr>
          <p:cNvPr id="76802" name="Rectangle 2"/>
          <p:cNvSpPr>
            <a:spLocks noGrp="1" noRot="1" noChangeAspect="1" noChangeArrowheads="1" noTextEdit="1"/>
          </p:cNvSpPr>
          <p:nvPr>
            <p:ph type="sldImg"/>
          </p:nvPr>
        </p:nvSpPr>
        <p:spPr>
          <a:ln/>
        </p:spPr>
      </p:sp>
      <p:sp>
        <p:nvSpPr>
          <p:cNvPr id="7680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216436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go over the yeast and </a:t>
            </a:r>
            <a:r>
              <a:rPr lang="en-US" dirty="0" err="1" smtClean="0"/>
              <a:t>Halobacterium</a:t>
            </a:r>
            <a:r>
              <a:rPr lang="en-US" dirty="0" smtClean="0"/>
              <a:t> stress response designs</a:t>
            </a:r>
            <a:r>
              <a:rPr lang="en-US" baseline="0" dirty="0" smtClean="0"/>
              <a:t> during the “project introduction” class session on March 20.</a:t>
            </a:r>
            <a:endParaRPr lang="en-US" dirty="0"/>
          </a:p>
        </p:txBody>
      </p:sp>
      <p:sp>
        <p:nvSpPr>
          <p:cNvPr id="4" name="Slide Number Placeholder 3"/>
          <p:cNvSpPr>
            <a:spLocks noGrp="1"/>
          </p:cNvSpPr>
          <p:nvPr>
            <p:ph type="sldNum" sz="quarter" idx="10"/>
          </p:nvPr>
        </p:nvSpPr>
        <p:spPr/>
        <p:txBody>
          <a:bodyPr/>
          <a:lstStyle/>
          <a:p>
            <a:fld id="{6C81E7B9-1DF2-064C-9A05-4DCAD7FF7004}" type="slidenum">
              <a:rPr lang="en-US" smtClean="0"/>
              <a:pPr/>
              <a:t>8</a:t>
            </a:fld>
            <a:endParaRPr lang="en-US" dirty="0"/>
          </a:p>
        </p:txBody>
      </p:sp>
    </p:spTree>
    <p:extLst>
      <p:ext uri="{BB962C8B-B14F-4D97-AF65-F5344CB8AC3E}">
        <p14:creationId xmlns:p14="http://schemas.microsoft.com/office/powerpoint/2010/main" val="1238054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A29751B-AFA8-7041-87F8-A66218CB71D9}" type="slidenum">
              <a:rPr lang="en-US"/>
              <a:pPr/>
              <a:t>13</a:t>
            </a:fld>
            <a:endParaRPr lang="en-US"/>
          </a:p>
        </p:txBody>
      </p:sp>
      <p:sp>
        <p:nvSpPr>
          <p:cNvPr id="81922" name="Rectangle 2"/>
          <p:cNvSpPr>
            <a:spLocks noGrp="1" noRot="1" noChangeAspect="1" noChangeArrowheads="1" noTextEdit="1"/>
          </p:cNvSpPr>
          <p:nvPr>
            <p:ph type="sldImg"/>
          </p:nvPr>
        </p:nvSpPr>
        <p:spPr>
          <a:ln/>
        </p:spPr>
      </p:sp>
      <p:sp>
        <p:nvSpPr>
          <p:cNvPr id="819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90896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F5D059B-0D0F-4344-A208-BFDF6C239B37}" type="slidenum">
              <a:rPr lang="en-US"/>
              <a:pPr/>
              <a:t>14</a:t>
            </a:fld>
            <a:endParaRPr lang="en-US"/>
          </a:p>
        </p:txBody>
      </p:sp>
      <p:sp>
        <p:nvSpPr>
          <p:cNvPr id="78850" name="Rectangle 2"/>
          <p:cNvSpPr>
            <a:spLocks noGrp="1" noRot="1" noChangeAspect="1" noChangeArrowheads="1" noTextEdit="1"/>
          </p:cNvSpPr>
          <p:nvPr>
            <p:ph type="sldImg"/>
          </p:nvPr>
        </p:nvSpPr>
        <p:spPr>
          <a:ln/>
        </p:spPr>
      </p:sp>
      <p:sp>
        <p:nvSpPr>
          <p:cNvPr id="7885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60061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4C3B172-351B-E444-BEB9-040E5429407F}" type="slidenum">
              <a:rPr lang="en-US"/>
              <a:pPr/>
              <a:t>15</a:t>
            </a:fld>
            <a:endParaRPr lang="en-US"/>
          </a:p>
        </p:txBody>
      </p:sp>
      <p:sp>
        <p:nvSpPr>
          <p:cNvPr id="32770"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27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r>
              <a:rPr lang="en-US"/>
              <a:t>The synthesis of oligonucleotides directly on a solid support was pioneered by Affymetrix</a:t>
            </a:r>
            <a:r>
              <a:rPr lang="en-US" baseline="30000"/>
              <a:t>®</a:t>
            </a:r>
            <a:r>
              <a:rPr lang="en-US"/>
              <a:t>. The synthesis is performed by photolithography, a process that is used to print computer circuits—hence the name for the Affymetrix microarrays: “GeneChips</a:t>
            </a:r>
            <a:r>
              <a:rPr lang="en-US" baseline="30000"/>
              <a:t>®</a:t>
            </a:r>
            <a:r>
              <a:rPr lang="en-US"/>
              <a:t>.”</a:t>
            </a:r>
          </a:p>
        </p:txBody>
      </p:sp>
    </p:spTree>
    <p:extLst>
      <p:ext uri="{BB962C8B-B14F-4D97-AF65-F5344CB8AC3E}">
        <p14:creationId xmlns:p14="http://schemas.microsoft.com/office/powerpoint/2010/main" val="3380774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ED72800-3772-9D42-BF46-23F490CCFBB1}" type="slidenum">
              <a:rPr lang="en-US"/>
              <a:pPr/>
              <a:t>16</a:t>
            </a:fld>
            <a:endParaRPr lang="en-US"/>
          </a:p>
        </p:txBody>
      </p:sp>
      <p:sp>
        <p:nvSpPr>
          <p:cNvPr id="36866"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68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r>
              <a:rPr lang="en-US"/>
              <a:t>In photolithography, each step of the oligonucleotide synthesis process is activated by light. In the Affymetrix manufacturing process, masks are used to allow bases to be added to growing oligonucleotides at specific locations on the chip. The masks prevent light from reaching locations on the silicon wafer where a base is </a:t>
            </a:r>
            <a:r>
              <a:rPr lang="en-US" i="1"/>
              <a:t>not</a:t>
            </a:r>
            <a:r>
              <a:rPr lang="en-US"/>
              <a:t> to be added that round. Instead of masks, digitally controlled mirrors can be used to shine light only on those spots where activation is desired. The biotechnology company, NimbleGen™ is using this approach to produce chips through photolithography.</a:t>
            </a:r>
          </a:p>
        </p:txBody>
      </p:sp>
    </p:spTree>
    <p:extLst>
      <p:ext uri="{BB962C8B-B14F-4D97-AF65-F5344CB8AC3E}">
        <p14:creationId xmlns:p14="http://schemas.microsoft.com/office/powerpoint/2010/main" val="1431112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096E8D-2B63-0544-AE16-D66DE24044DA}" type="slidenum">
              <a:rPr lang="en-US"/>
              <a:pPr/>
              <a:t>17</a:t>
            </a:fld>
            <a:endParaRPr lang="en-US"/>
          </a:p>
        </p:txBody>
      </p:sp>
      <p:sp>
        <p:nvSpPr>
          <p:cNvPr id="201730"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0173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r>
              <a:rPr lang="en-US"/>
              <a:t>Another method for depositing DNA on glass slides is the use of ink-jet printer technology. Ink-jet printers are designed to deposit very small quantities of ink in precise locations. As adapted for microarray spotting, the printhead draws up a small amount of DNA, moves to a particular point on the slide, and ejects the DNA through a very small hole. This technology has also been adapted to provide for the synthesis of oligonucleotides on slides. After each base is added through the printhead to the growing oligonucleotide, the slide is washed free of excess nucleotides, and the exposed bases are primed for the addition of the next nucleotide. Agilent Technologies has pioneered the use of ink-jet printing for making microarrays. The primary drawback of this approach as compared with photolithography is that the maximum number of spots on a slide is far fewer with the ink-jet printing of DNA.</a:t>
            </a:r>
          </a:p>
        </p:txBody>
      </p:sp>
    </p:spTree>
    <p:extLst>
      <p:ext uri="{BB962C8B-B14F-4D97-AF65-F5344CB8AC3E}">
        <p14:creationId xmlns:p14="http://schemas.microsoft.com/office/powerpoint/2010/main" val="18892246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49FF40-5745-0C49-83B5-2ED70A730EEA}" type="slidenum">
              <a:rPr lang="en-US"/>
              <a:pPr/>
              <a:t>18</a:t>
            </a:fld>
            <a:endParaRPr lang="en-US"/>
          </a:p>
        </p:txBody>
      </p:sp>
      <p:sp>
        <p:nvSpPr>
          <p:cNvPr id="45058"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4505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r>
              <a:rPr lang="en-US"/>
              <a:t>Confocal laser scanning microscopy is used to determine the amount of fluorescently labeled target that has hybridized to the DNA on the microarray. In this process, a laser beam is aimed at each spot on the microarray. The fluorescent light that is emitted upon excitation of the dye passes through a pinhole that effectively eliminates all surrounding light. This condition permits a precise determination of the level of fluorescence coming from the hybridized target at a single spot on the microarray. For competitive hybridization, the microarray is scanned twice, using different wavelengths for each of the fluorescent dyes Cy3 and Cy5.</a:t>
            </a:r>
          </a:p>
        </p:txBody>
      </p:sp>
    </p:spTree>
    <p:extLst>
      <p:ext uri="{BB962C8B-B14F-4D97-AF65-F5344CB8AC3E}">
        <p14:creationId xmlns:p14="http://schemas.microsoft.com/office/powerpoint/2010/main" val="252660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25F07F4-95BB-6540-88CA-BC0C1EE4D36F}"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762436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5F07F4-95BB-6540-88CA-BC0C1EE4D36F}"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236359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5F07F4-95BB-6540-88CA-BC0C1EE4D36F}"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7938951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914400" y="609600"/>
            <a:ext cx="103632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914400" y="1981200"/>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lipArt Placeholder 3"/>
          <p:cNvSpPr>
            <a:spLocks noGrp="1"/>
          </p:cNvSpPr>
          <p:nvPr>
            <p:ph type="clipArt" sz="half" idx="2"/>
          </p:nvPr>
        </p:nvSpPr>
        <p:spPr>
          <a:xfrm>
            <a:off x="6197600" y="1981200"/>
            <a:ext cx="5080000" cy="4114800"/>
          </a:xfrm>
        </p:spPr>
        <p:txBody>
          <a:bodyPr/>
          <a:lstStyle/>
          <a:p>
            <a:endParaRPr lang="en-US"/>
          </a:p>
        </p:txBody>
      </p:sp>
      <p:sp>
        <p:nvSpPr>
          <p:cNvPr id="5" name="Date Placeholder 4"/>
          <p:cNvSpPr>
            <a:spLocks noGrp="1"/>
          </p:cNvSpPr>
          <p:nvPr>
            <p:ph type="dt" sz="half" idx="10"/>
          </p:nvPr>
        </p:nvSpPr>
        <p:spPr>
          <a:xfrm>
            <a:off x="914400" y="6248400"/>
            <a:ext cx="2540000" cy="457200"/>
          </a:xfrm>
        </p:spPr>
        <p:txBody>
          <a:bodyPr/>
          <a:lstStyle>
            <a:lvl1pPr>
              <a:defRPr/>
            </a:lvl1pPr>
          </a:lstStyle>
          <a:p>
            <a:endParaRPr lang="en-US"/>
          </a:p>
        </p:txBody>
      </p:sp>
      <p:sp>
        <p:nvSpPr>
          <p:cNvPr id="6" name="Footer Placeholder 5"/>
          <p:cNvSpPr>
            <a:spLocks noGrp="1"/>
          </p:cNvSpPr>
          <p:nvPr>
            <p:ph type="ftr" sz="quarter" idx="11"/>
          </p:nvPr>
        </p:nvSpPr>
        <p:spPr>
          <a:xfrm>
            <a:off x="4165600" y="6248400"/>
            <a:ext cx="3860800" cy="457200"/>
          </a:xfrm>
        </p:spPr>
        <p:txBody>
          <a:bodyPr/>
          <a:lstStyle>
            <a:lvl1pPr>
              <a:defRPr/>
            </a:lvl1pPr>
          </a:lstStyle>
          <a:p>
            <a:endParaRPr lang="en-US"/>
          </a:p>
        </p:txBody>
      </p:sp>
      <p:sp>
        <p:nvSpPr>
          <p:cNvPr id="7" name="Slide Number Placeholder 6"/>
          <p:cNvSpPr>
            <a:spLocks noGrp="1"/>
          </p:cNvSpPr>
          <p:nvPr>
            <p:ph type="sldNum" sz="quarter" idx="12"/>
          </p:nvPr>
        </p:nvSpPr>
        <p:spPr>
          <a:xfrm>
            <a:off x="8737600" y="6248400"/>
            <a:ext cx="2540000" cy="457200"/>
          </a:xfrm>
        </p:spPr>
        <p:txBody>
          <a:bodyPr/>
          <a:lstStyle>
            <a:lvl1pPr>
              <a:defRPr smtClean="0"/>
            </a:lvl1pPr>
          </a:lstStyle>
          <a:p>
            <a:fld id="{DC4E7025-2694-D741-8FFF-AEB61E0BD999}" type="slidenum">
              <a:rPr lang="en-US"/>
              <a:pPr/>
              <a:t>‹#›</a:t>
            </a:fld>
            <a:endParaRPr lang="en-US"/>
          </a:p>
        </p:txBody>
      </p:sp>
    </p:spTree>
    <p:extLst>
      <p:ext uri="{BB962C8B-B14F-4D97-AF65-F5344CB8AC3E}">
        <p14:creationId xmlns:p14="http://schemas.microsoft.com/office/powerpoint/2010/main" val="19731028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609600"/>
            <a:ext cx="103632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914400" y="1981200"/>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981200"/>
            <a:ext cx="508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914400" y="6248400"/>
            <a:ext cx="2540000" cy="457200"/>
          </a:xfrm>
        </p:spPr>
        <p:txBody>
          <a:bodyPr/>
          <a:lstStyle>
            <a:lvl1pPr>
              <a:defRPr/>
            </a:lvl1pPr>
          </a:lstStyle>
          <a:p>
            <a:endParaRPr lang="en-US"/>
          </a:p>
        </p:txBody>
      </p:sp>
      <p:sp>
        <p:nvSpPr>
          <p:cNvPr id="6" name="Footer Placeholder 5"/>
          <p:cNvSpPr>
            <a:spLocks noGrp="1"/>
          </p:cNvSpPr>
          <p:nvPr>
            <p:ph type="ftr" sz="quarter" idx="11"/>
          </p:nvPr>
        </p:nvSpPr>
        <p:spPr>
          <a:xfrm>
            <a:off x="4165600" y="6248400"/>
            <a:ext cx="3860800" cy="457200"/>
          </a:xfrm>
        </p:spPr>
        <p:txBody>
          <a:bodyPr/>
          <a:lstStyle>
            <a:lvl1pPr>
              <a:defRPr/>
            </a:lvl1pPr>
          </a:lstStyle>
          <a:p>
            <a:endParaRPr lang="en-US"/>
          </a:p>
        </p:txBody>
      </p:sp>
      <p:sp>
        <p:nvSpPr>
          <p:cNvPr id="7" name="Slide Number Placeholder 6"/>
          <p:cNvSpPr>
            <a:spLocks noGrp="1"/>
          </p:cNvSpPr>
          <p:nvPr>
            <p:ph type="sldNum" sz="quarter" idx="12"/>
          </p:nvPr>
        </p:nvSpPr>
        <p:spPr>
          <a:xfrm>
            <a:off x="8737600" y="6248400"/>
            <a:ext cx="2540000" cy="457200"/>
          </a:xfrm>
        </p:spPr>
        <p:txBody>
          <a:bodyPr/>
          <a:lstStyle>
            <a:lvl1pPr>
              <a:defRPr smtClean="0"/>
            </a:lvl1pPr>
          </a:lstStyle>
          <a:p>
            <a:fld id="{622FFC96-6D37-B544-8146-53B564A7F503}" type="slidenum">
              <a:rPr lang="en-US"/>
              <a:pPr/>
              <a:t>‹#›</a:t>
            </a:fld>
            <a:endParaRPr lang="en-US"/>
          </a:p>
        </p:txBody>
      </p:sp>
    </p:spTree>
    <p:extLst>
      <p:ext uri="{BB962C8B-B14F-4D97-AF65-F5344CB8AC3E}">
        <p14:creationId xmlns:p14="http://schemas.microsoft.com/office/powerpoint/2010/main" val="1652988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5F07F4-95BB-6540-88CA-BC0C1EE4D36F}"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032497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25F07F4-95BB-6540-88CA-BC0C1EE4D36F}"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515463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25F07F4-95BB-6540-88CA-BC0C1EE4D36F}" type="datetimeFigureOut">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2380498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25F07F4-95BB-6540-88CA-BC0C1EE4D36F}" type="datetimeFigureOut">
              <a:rPr lang="en-US" smtClean="0"/>
              <a:t>1/29/17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935411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25F07F4-95BB-6540-88CA-BC0C1EE4D36F}" type="datetimeFigureOut">
              <a:rPr lang="en-US" smtClean="0"/>
              <a:t>1/29/17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886381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5F07F4-95BB-6540-88CA-BC0C1EE4D36F}" type="datetimeFigureOut">
              <a:rPr lang="en-US" smtClean="0"/>
              <a:t>1/29/17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107596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5F07F4-95BB-6540-88CA-BC0C1EE4D36F}" type="datetimeFigureOut">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985719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5F07F4-95BB-6540-88CA-BC0C1EE4D36F}" type="datetimeFigureOut">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8C5BD8-125D-7C4C-A146-AD2FD8A459E2}" type="slidenum">
              <a:rPr lang="en-US" smtClean="0"/>
              <a:t>‹#›</a:t>
            </a:fld>
            <a:endParaRPr lang="en-US"/>
          </a:p>
        </p:txBody>
      </p:sp>
    </p:spTree>
    <p:extLst>
      <p:ext uri="{BB962C8B-B14F-4D97-AF65-F5344CB8AC3E}">
        <p14:creationId xmlns:p14="http://schemas.microsoft.com/office/powerpoint/2010/main" val="130611139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5F07F4-95BB-6540-88CA-BC0C1EE4D36F}" type="datetimeFigureOut">
              <a:rPr lang="en-US" smtClean="0"/>
              <a:t>1/29/17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8C5BD8-125D-7C4C-A146-AD2FD8A459E2}" type="slidenum">
              <a:rPr lang="en-US" smtClean="0"/>
              <a:t>‹#›</a:t>
            </a:fld>
            <a:endParaRPr lang="en-US"/>
          </a:p>
        </p:txBody>
      </p:sp>
    </p:spTree>
    <p:extLst>
      <p:ext uri="{BB962C8B-B14F-4D97-AF65-F5344CB8AC3E}">
        <p14:creationId xmlns:p14="http://schemas.microsoft.com/office/powerpoint/2010/main" val="1926285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9.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hyperlink" Target="http://www.bio.davidson.edu/courses/genomics/chip/chip.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hyperlink" Target="https://www.youtube.com/watch?v=HMyCqWhwB8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Transcriptomics: measuring _______________across the genome</a:t>
            </a:r>
            <a:endParaRPr lang="en-US" dirty="0"/>
          </a:p>
        </p:txBody>
      </p:sp>
      <p:sp>
        <p:nvSpPr>
          <p:cNvPr id="3" name="Subtitle 2"/>
          <p:cNvSpPr>
            <a:spLocks noGrp="1"/>
          </p:cNvSpPr>
          <p:nvPr>
            <p:ph type="subTitle" idx="1"/>
          </p:nvPr>
        </p:nvSpPr>
        <p:spPr/>
        <p:txBody>
          <a:bodyPr/>
          <a:lstStyle/>
          <a:p>
            <a:r>
              <a:rPr lang="en-US" dirty="0" smtClean="0"/>
              <a:t>BIO311 </a:t>
            </a:r>
            <a:r>
              <a:rPr lang="en-US" dirty="0" smtClean="0"/>
              <a:t>01/31/2017</a:t>
            </a:r>
            <a:endParaRPr lang="en-US" dirty="0"/>
          </a:p>
        </p:txBody>
      </p:sp>
    </p:spTree>
    <p:extLst>
      <p:ext uri="{BB962C8B-B14F-4D97-AF65-F5344CB8AC3E}">
        <p14:creationId xmlns:p14="http://schemas.microsoft.com/office/powerpoint/2010/main" val="3539487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Chemical synchrony</a:t>
            </a:r>
            <a:endParaRPr lang="en-US" dirty="0"/>
          </a:p>
        </p:txBody>
      </p:sp>
      <p:pic>
        <p:nvPicPr>
          <p:cNvPr id="5" name="Picture 4"/>
          <p:cNvPicPr>
            <a:picLocks noChangeAspect="1"/>
          </p:cNvPicPr>
          <p:nvPr/>
        </p:nvPicPr>
        <p:blipFill rotWithShape="1">
          <a:blip r:embed="rId2"/>
          <a:srcRect r="74559"/>
          <a:stretch/>
        </p:blipFill>
        <p:spPr>
          <a:xfrm>
            <a:off x="4968412" y="1417639"/>
            <a:ext cx="2255177" cy="4414511"/>
          </a:xfrm>
          <a:prstGeom prst="rect">
            <a:avLst/>
          </a:prstGeom>
        </p:spPr>
      </p:pic>
      <p:sp>
        <p:nvSpPr>
          <p:cNvPr id="6" name="Rectangle 5"/>
          <p:cNvSpPr/>
          <p:nvPr/>
        </p:nvSpPr>
        <p:spPr>
          <a:xfrm>
            <a:off x="5155915" y="6311372"/>
            <a:ext cx="5933326" cy="369332"/>
          </a:xfrm>
          <a:prstGeom prst="rect">
            <a:avLst/>
          </a:prstGeom>
        </p:spPr>
        <p:txBody>
          <a:bodyPr wrap="square">
            <a:spAutoFit/>
          </a:bodyPr>
          <a:lstStyle/>
          <a:p>
            <a:r>
              <a:rPr lang="en-US" dirty="0"/>
              <a:t>http://</a:t>
            </a:r>
            <a:r>
              <a:rPr lang="en-US" dirty="0" err="1"/>
              <a:t>profiles.umassmed.edu</a:t>
            </a:r>
            <a:r>
              <a:rPr lang="en-US" dirty="0"/>
              <a:t>/profiles/display/133227</a:t>
            </a:r>
          </a:p>
        </p:txBody>
      </p:sp>
    </p:spTree>
    <p:extLst>
      <p:ext uri="{BB962C8B-B14F-4D97-AF65-F5344CB8AC3E}">
        <p14:creationId xmlns:p14="http://schemas.microsoft.com/office/powerpoint/2010/main" val="14463819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Genetic synchrony</a:t>
            </a:r>
            <a:endParaRPr lang="en-US" dirty="0"/>
          </a:p>
        </p:txBody>
      </p:sp>
      <p:sp>
        <p:nvSpPr>
          <p:cNvPr id="3" name="Content Placeholder 2"/>
          <p:cNvSpPr>
            <a:spLocks noGrp="1"/>
          </p:cNvSpPr>
          <p:nvPr>
            <p:ph idx="1"/>
          </p:nvPr>
        </p:nvSpPr>
        <p:spPr/>
        <p:txBody>
          <a:bodyPr/>
          <a:lstStyle/>
          <a:p>
            <a:r>
              <a:rPr lang="en-US" dirty="0" smtClean="0"/>
              <a:t>Cdc15 – temperature sensitive mutant.</a:t>
            </a:r>
          </a:p>
          <a:p>
            <a:r>
              <a:rPr lang="en-US" dirty="0" smtClean="0"/>
              <a:t>30C – cells go through cell cycle normally</a:t>
            </a:r>
          </a:p>
          <a:p>
            <a:r>
              <a:rPr lang="en-US" dirty="0" smtClean="0"/>
              <a:t>37C – cells arrest.</a:t>
            </a:r>
          </a:p>
          <a:p>
            <a:r>
              <a:rPr lang="en-US" dirty="0" smtClean="0"/>
              <a:t>Back to 30C – release arrest and measure transcription over time.</a:t>
            </a:r>
            <a:endParaRPr lang="en-US" dirty="0"/>
          </a:p>
        </p:txBody>
      </p:sp>
    </p:spTree>
    <p:extLst>
      <p:ext uri="{BB962C8B-B14F-4D97-AF65-F5344CB8AC3E}">
        <p14:creationId xmlns:p14="http://schemas.microsoft.com/office/powerpoint/2010/main" val="19736635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Experimental </a:t>
            </a:r>
            <a:r>
              <a:rPr lang="en-US" dirty="0" smtClean="0"/>
              <a:t>design: yeast cell </a:t>
            </a:r>
            <a:r>
              <a:rPr lang="en-US" dirty="0" smtClean="0"/>
              <a:t>cycle (cont’d)</a:t>
            </a:r>
            <a:endParaRPr lang="en-US" dirty="0"/>
          </a:p>
        </p:txBody>
      </p:sp>
      <p:pic>
        <p:nvPicPr>
          <p:cNvPr id="5" name="Picture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15541" y="1890051"/>
            <a:ext cx="1993327" cy="149066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
                <a:solidFill>
                  <a:srgbClr val="FFFFFF"/>
                </a:solidFill>
              </a14:hiddenFill>
            </a:ext>
            <a:ext uri="{91240B29-F687-4f45-9708-019B960494DF}">
              <a14:hiddenLine xmlns:mc="http://schemas.openxmlformats.org/markup-compatibility/2006" xmlns:mv="urn:schemas-microsoft-com:mac:vml" xmlns:a14="http://schemas.microsoft.com/office/drawing/2010/main" xmlns="" w="9525">
                <a:solidFill>
                  <a:srgbClr val="000000"/>
                </a:solidFill>
                <a:miter lim="800000"/>
                <a:headEnd/>
                <a:tailEnd/>
              </a14:hiddenLine>
            </a:ext>
          </a:extLst>
        </p:spPr>
      </p:pic>
      <p:pic>
        <p:nvPicPr>
          <p:cNvPr id="6" name="Picture 1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25341" y="1890051"/>
            <a:ext cx="1993327" cy="149066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
                <a:solidFill>
                  <a:srgbClr val="FFFFFF"/>
                </a:solidFill>
              </a14:hiddenFill>
            </a:ext>
            <a:ext uri="{91240B29-F687-4f45-9708-019B960494DF}">
              <a14:hiddenLine xmlns:mc="http://schemas.openxmlformats.org/markup-compatibility/2006" xmlns:mv="urn:schemas-microsoft-com:mac:vml" xmlns:a14="http://schemas.microsoft.com/office/drawing/2010/main" xmlns="" w="9525">
                <a:solidFill>
                  <a:srgbClr val="000000"/>
                </a:solidFill>
                <a:miter lim="800000"/>
                <a:headEnd/>
                <a:tailEnd/>
              </a14:hiddenLine>
            </a:ext>
          </a:extLst>
        </p:spPr>
      </p:pic>
      <p:pic>
        <p:nvPicPr>
          <p:cNvPr id="7" name="Picture 1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71068" y="1890051"/>
            <a:ext cx="1993327" cy="149066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
                <a:solidFill>
                  <a:srgbClr val="FFFFFF"/>
                </a:solidFill>
              </a14:hiddenFill>
            </a:ext>
            <a:ext uri="{91240B29-F687-4f45-9708-019B960494DF}">
              <a14:hiddenLine xmlns:mc="http://schemas.openxmlformats.org/markup-compatibility/2006" xmlns:mv="urn:schemas-microsoft-com:mac:vml" xmlns:a14="http://schemas.microsoft.com/office/drawing/2010/main" xmlns="" w="9525">
                <a:solidFill>
                  <a:srgbClr val="000000"/>
                </a:solidFill>
                <a:miter lim="800000"/>
                <a:headEnd/>
                <a:tailEnd/>
              </a14:hiddenLine>
            </a:ext>
          </a:extLst>
        </p:spPr>
      </p:pic>
      <p:pic>
        <p:nvPicPr>
          <p:cNvPr id="8" name="Picture 1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80414" y="1890051"/>
            <a:ext cx="1993327" cy="149066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
                <a:solidFill>
                  <a:srgbClr val="FFFFFF"/>
                </a:solidFill>
              </a14:hiddenFill>
            </a:ext>
            <a:ext uri="{91240B29-F687-4f45-9708-019B960494DF}">
              <a14:hiddenLine xmlns:mc="http://schemas.openxmlformats.org/markup-compatibility/2006" xmlns:mv="urn:schemas-microsoft-com:mac:vml" xmlns:a14="http://schemas.microsoft.com/office/drawing/2010/main" xmlns="" w="9525">
                <a:solidFill>
                  <a:srgbClr val="000000"/>
                </a:solidFill>
                <a:miter lim="800000"/>
                <a:headEnd/>
                <a:tailEnd/>
              </a14:hiddenLine>
            </a:ext>
          </a:extLst>
        </p:spPr>
      </p:pic>
      <p:cxnSp>
        <p:nvCxnSpPr>
          <p:cNvPr id="9" name="Straight Arrow Connector 8"/>
          <p:cNvCxnSpPr/>
          <p:nvPr/>
        </p:nvCxnSpPr>
        <p:spPr>
          <a:xfrm>
            <a:off x="2348927" y="3555339"/>
            <a:ext cx="6934200" cy="158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5308676" y="3709918"/>
            <a:ext cx="825617" cy="461665"/>
          </a:xfrm>
          <a:prstGeom prst="rect">
            <a:avLst/>
          </a:prstGeom>
          <a:noFill/>
        </p:spPr>
        <p:txBody>
          <a:bodyPr wrap="none" rtlCol="0">
            <a:spAutoFit/>
          </a:bodyPr>
          <a:lstStyle/>
          <a:p>
            <a:r>
              <a:rPr lang="en-US" sz="2400" dirty="0"/>
              <a:t>TIME</a:t>
            </a:r>
            <a:endParaRPr lang="en-US" sz="2400" dirty="0"/>
          </a:p>
        </p:txBody>
      </p:sp>
      <p:cxnSp>
        <p:nvCxnSpPr>
          <p:cNvPr id="20" name="Straight Arrow Connector 19"/>
          <p:cNvCxnSpPr>
            <a:stCxn id="5" idx="2"/>
          </p:cNvCxnSpPr>
          <p:nvPr/>
        </p:nvCxnSpPr>
        <p:spPr>
          <a:xfrm flipH="1">
            <a:off x="2903400" y="3380713"/>
            <a:ext cx="8804" cy="11511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H="1">
            <a:off x="5070162" y="3380714"/>
            <a:ext cx="8804" cy="1457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flipH="1">
            <a:off x="7434849" y="3379862"/>
            <a:ext cx="8804" cy="1457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flipH="1">
            <a:off x="9493001" y="3380714"/>
            <a:ext cx="8804" cy="1457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24" name="Picture 23"/>
          <p:cNvPicPr>
            <a:picLocks noChangeAspect="1"/>
          </p:cNvPicPr>
          <p:nvPr/>
        </p:nvPicPr>
        <p:blipFill>
          <a:blip r:embed="rId3"/>
          <a:stretch>
            <a:fillRect/>
          </a:stretch>
        </p:blipFill>
        <p:spPr>
          <a:xfrm>
            <a:off x="1981200" y="4837514"/>
            <a:ext cx="1074956" cy="1800704"/>
          </a:xfrm>
          <a:prstGeom prst="rect">
            <a:avLst/>
          </a:prstGeom>
        </p:spPr>
      </p:pic>
      <p:pic>
        <p:nvPicPr>
          <p:cNvPr id="26" name="Picture 25"/>
          <p:cNvPicPr>
            <a:picLocks noChangeAspect="1"/>
          </p:cNvPicPr>
          <p:nvPr/>
        </p:nvPicPr>
        <p:blipFill>
          <a:blip r:embed="rId3"/>
          <a:stretch>
            <a:fillRect/>
          </a:stretch>
        </p:blipFill>
        <p:spPr>
          <a:xfrm>
            <a:off x="4198732" y="4838366"/>
            <a:ext cx="1074956" cy="1800704"/>
          </a:xfrm>
          <a:prstGeom prst="rect">
            <a:avLst/>
          </a:prstGeom>
        </p:spPr>
      </p:pic>
      <p:pic>
        <p:nvPicPr>
          <p:cNvPr id="27" name="Picture 26"/>
          <p:cNvPicPr>
            <a:picLocks noChangeAspect="1"/>
          </p:cNvPicPr>
          <p:nvPr/>
        </p:nvPicPr>
        <p:blipFill>
          <a:blip r:embed="rId3"/>
          <a:stretch>
            <a:fillRect/>
          </a:stretch>
        </p:blipFill>
        <p:spPr>
          <a:xfrm>
            <a:off x="6650132" y="4837514"/>
            <a:ext cx="1074956" cy="1800704"/>
          </a:xfrm>
          <a:prstGeom prst="rect">
            <a:avLst/>
          </a:prstGeom>
        </p:spPr>
      </p:pic>
      <p:pic>
        <p:nvPicPr>
          <p:cNvPr id="28" name="Picture 27"/>
          <p:cNvPicPr>
            <a:picLocks noChangeAspect="1"/>
          </p:cNvPicPr>
          <p:nvPr/>
        </p:nvPicPr>
        <p:blipFill>
          <a:blip r:embed="rId3"/>
          <a:stretch>
            <a:fillRect/>
          </a:stretch>
        </p:blipFill>
        <p:spPr>
          <a:xfrm>
            <a:off x="8745649" y="4750793"/>
            <a:ext cx="1074956" cy="1800704"/>
          </a:xfrm>
          <a:prstGeom prst="rect">
            <a:avLst/>
          </a:prstGeom>
        </p:spPr>
      </p:pic>
      <p:sp>
        <p:nvSpPr>
          <p:cNvPr id="29" name="TextBox 28"/>
          <p:cNvSpPr txBox="1"/>
          <p:nvPr/>
        </p:nvSpPr>
        <p:spPr>
          <a:xfrm>
            <a:off x="5530138" y="5726459"/>
            <a:ext cx="1208309" cy="369332"/>
          </a:xfrm>
          <a:prstGeom prst="rect">
            <a:avLst/>
          </a:prstGeom>
          <a:noFill/>
        </p:spPr>
        <p:txBody>
          <a:bodyPr wrap="none" rtlCol="0">
            <a:spAutoFit/>
          </a:bodyPr>
          <a:lstStyle/>
          <a:p>
            <a:r>
              <a:rPr lang="en-US" dirty="0"/>
              <a:t>MAKE RNA</a:t>
            </a:r>
            <a:endParaRPr lang="en-US" dirty="0"/>
          </a:p>
        </p:txBody>
      </p:sp>
    </p:spTree>
    <p:extLst>
      <p:ext uri="{BB962C8B-B14F-4D97-AF65-F5344CB8AC3E}">
        <p14:creationId xmlns:p14="http://schemas.microsoft.com/office/powerpoint/2010/main" val="1330083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ChangeArrowheads="1"/>
          </p:cNvSpPr>
          <p:nvPr/>
        </p:nvSpPr>
        <p:spPr bwMode="auto">
          <a:xfrm>
            <a:off x="2209800" y="152400"/>
            <a:ext cx="7772400" cy="1143000"/>
          </a:xfrm>
          <a:prstGeom prst="rect">
            <a:avLst/>
          </a:prstGeom>
          <a:noFill/>
          <a:ln w="9525">
            <a:noFill/>
            <a:miter lim="800000"/>
            <a:headEnd/>
            <a:tailEnd/>
          </a:ln>
          <a:effectLst/>
        </p:spPr>
        <p:txBody>
          <a:bodyPr anchor="ctr">
            <a:prstTxWarp prst="textNoShape">
              <a:avLst/>
            </a:prstTxWarp>
          </a:bodyPr>
          <a:lstStyle/>
          <a:p>
            <a:pPr algn="ctr" eaLnBrk="1" hangingPunct="1"/>
            <a:r>
              <a:rPr lang="en-US" sz="4400" dirty="0">
                <a:solidFill>
                  <a:schemeClr val="tx2"/>
                </a:solidFill>
                <a:latin typeface="Arial"/>
              </a:rPr>
              <a:t>Basics of microarrays</a:t>
            </a:r>
          </a:p>
        </p:txBody>
      </p:sp>
      <p:sp>
        <p:nvSpPr>
          <p:cNvPr id="24579" name="Rectangle 3"/>
          <p:cNvSpPr>
            <a:spLocks noChangeArrowheads="1"/>
          </p:cNvSpPr>
          <p:nvPr/>
        </p:nvSpPr>
        <p:spPr bwMode="auto">
          <a:xfrm>
            <a:off x="2209800" y="1447800"/>
            <a:ext cx="3810000" cy="4800600"/>
          </a:xfrm>
          <a:prstGeom prst="rect">
            <a:avLst/>
          </a:prstGeom>
          <a:noFill/>
          <a:ln w="9525">
            <a:noFill/>
            <a:miter lim="800000"/>
            <a:headEnd/>
            <a:tailEnd/>
          </a:ln>
          <a:effectLst/>
        </p:spPr>
        <p:txBody>
          <a:bodyPr>
            <a:prstTxWarp prst="textNoShape">
              <a:avLst/>
            </a:prstTxWarp>
          </a:bodyPr>
          <a:lstStyle/>
          <a:p>
            <a:pPr marL="342900" indent="-342900">
              <a:spcBef>
                <a:spcPct val="20000"/>
              </a:spcBef>
              <a:buFontTx/>
              <a:buChar char="•"/>
            </a:pPr>
            <a:r>
              <a:rPr lang="en-US" sz="2800" dirty="0">
                <a:latin typeface="Arial"/>
              </a:rPr>
              <a:t>DNA attached to </a:t>
            </a:r>
            <a:r>
              <a:rPr lang="en-US" sz="2800" dirty="0" smtClean="0">
                <a:latin typeface="Arial"/>
              </a:rPr>
              <a:t>_____________</a:t>
            </a:r>
            <a:endParaRPr lang="en-US" sz="2800" dirty="0">
              <a:latin typeface="Arial"/>
            </a:endParaRPr>
          </a:p>
          <a:p>
            <a:pPr marL="742950" lvl="1" indent="-285750">
              <a:spcBef>
                <a:spcPct val="20000"/>
              </a:spcBef>
              <a:buFontTx/>
              <a:buChar char="–"/>
            </a:pPr>
            <a:r>
              <a:rPr lang="en-US" dirty="0">
                <a:latin typeface="Arial"/>
                <a:ea typeface="ＭＳ Ｐゴシック" pitchFamily="-65" charset="-128"/>
              </a:rPr>
              <a:t>Glass or plastic</a:t>
            </a:r>
          </a:p>
          <a:p>
            <a:pPr marL="342900" indent="-342900">
              <a:spcBef>
                <a:spcPct val="20000"/>
              </a:spcBef>
              <a:buFontTx/>
              <a:buChar char="•"/>
            </a:pPr>
            <a:r>
              <a:rPr lang="en-US" sz="2800" dirty="0">
                <a:latin typeface="Arial"/>
              </a:rPr>
              <a:t>RNA is </a:t>
            </a:r>
            <a:r>
              <a:rPr lang="en-US" sz="2800" dirty="0" smtClean="0">
                <a:latin typeface="Arial"/>
              </a:rPr>
              <a:t>_________</a:t>
            </a:r>
            <a:endParaRPr lang="en-US" sz="2800" dirty="0">
              <a:latin typeface="Arial"/>
            </a:endParaRPr>
          </a:p>
          <a:p>
            <a:pPr marL="742950" lvl="1" indent="-285750">
              <a:spcBef>
                <a:spcPct val="20000"/>
              </a:spcBef>
              <a:buFontTx/>
              <a:buChar char="–"/>
            </a:pPr>
            <a:r>
              <a:rPr lang="en-US" dirty="0">
                <a:latin typeface="Arial"/>
                <a:ea typeface="ＭＳ Ｐゴシック" pitchFamily="-65" charset="-128"/>
              </a:rPr>
              <a:t>Usually indirectly</a:t>
            </a:r>
          </a:p>
          <a:p>
            <a:pPr marL="342900" indent="-342900">
              <a:spcBef>
                <a:spcPct val="20000"/>
              </a:spcBef>
              <a:buFontTx/>
              <a:buChar char="•"/>
            </a:pPr>
            <a:r>
              <a:rPr lang="en-US" sz="2800" dirty="0">
                <a:latin typeface="Arial"/>
              </a:rPr>
              <a:t>Bound DNA is the </a:t>
            </a:r>
            <a:r>
              <a:rPr lang="en-US" sz="2800" dirty="0" smtClean="0">
                <a:latin typeface="Arial"/>
              </a:rPr>
              <a:t>____________</a:t>
            </a:r>
            <a:endParaRPr lang="en-US" sz="2800" dirty="0">
              <a:latin typeface="Arial"/>
            </a:endParaRPr>
          </a:p>
          <a:p>
            <a:pPr marL="742950" lvl="1" indent="-285750">
              <a:spcBef>
                <a:spcPct val="20000"/>
              </a:spcBef>
              <a:buFontTx/>
              <a:buChar char="–"/>
            </a:pPr>
            <a:r>
              <a:rPr lang="en-US" dirty="0">
                <a:latin typeface="Arial"/>
                <a:ea typeface="ＭＳ Ｐゴシック" pitchFamily="-65" charset="-128"/>
              </a:rPr>
              <a:t>Labeled RNA is the “target”</a:t>
            </a:r>
          </a:p>
        </p:txBody>
      </p:sp>
      <p:pic>
        <p:nvPicPr>
          <p:cNvPr id="24580" name="Picture 4"/>
          <p:cNvPicPr>
            <a:picLocks noChangeAspect="1" noChangeArrowheads="1"/>
          </p:cNvPicPr>
          <p:nvPr/>
        </p:nvPicPr>
        <p:blipFill>
          <a:blip r:embed="rId3"/>
          <a:srcRect/>
          <a:stretch>
            <a:fillRect/>
          </a:stretch>
        </p:blipFill>
        <p:spPr bwMode="auto">
          <a:xfrm>
            <a:off x="6511925" y="2166939"/>
            <a:ext cx="3657600" cy="2524125"/>
          </a:xfrm>
          <a:prstGeom prst="rect">
            <a:avLst/>
          </a:prstGeom>
          <a:noFill/>
        </p:spPr>
      </p:pic>
      <p:sp>
        <p:nvSpPr>
          <p:cNvPr id="6" name="TextBox 5"/>
          <p:cNvSpPr txBox="1"/>
          <p:nvPr/>
        </p:nvSpPr>
        <p:spPr>
          <a:xfrm>
            <a:off x="9753600" y="6324600"/>
            <a:ext cx="762000" cy="369332"/>
          </a:xfrm>
          <a:prstGeom prst="rect">
            <a:avLst/>
          </a:prstGeom>
          <a:noFill/>
        </p:spPr>
        <p:txBody>
          <a:bodyPr wrap="square" rtlCol="0">
            <a:spAutoFit/>
          </a:bodyPr>
          <a:lstStyle/>
          <a:p>
            <a:r>
              <a:rPr lang="en-US" dirty="0">
                <a:latin typeface="Arial"/>
              </a:rPr>
              <a:t>3.29</a:t>
            </a:r>
            <a:endParaRPr lang="en-US" dirty="0">
              <a:latin typeface="Arial"/>
            </a:endParaRPr>
          </a:p>
        </p:txBody>
      </p:sp>
    </p:spTree>
    <p:extLst>
      <p:ext uri="{BB962C8B-B14F-4D97-AF65-F5344CB8AC3E}">
        <p14:creationId xmlns:p14="http://schemas.microsoft.com/office/powerpoint/2010/main" val="15537330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ChangeArrowheads="1"/>
          </p:cNvSpPr>
          <p:nvPr/>
        </p:nvSpPr>
        <p:spPr bwMode="auto">
          <a:xfrm>
            <a:off x="2209800" y="152400"/>
            <a:ext cx="7772400" cy="1143000"/>
          </a:xfrm>
          <a:prstGeom prst="rect">
            <a:avLst/>
          </a:prstGeom>
          <a:noFill/>
          <a:ln w="9525">
            <a:noFill/>
            <a:miter lim="800000"/>
            <a:headEnd/>
            <a:tailEnd/>
          </a:ln>
          <a:effectLst/>
        </p:spPr>
        <p:txBody>
          <a:bodyPr anchor="ctr">
            <a:prstTxWarp prst="textNoShape">
              <a:avLst/>
            </a:prstTxWarp>
          </a:bodyPr>
          <a:lstStyle/>
          <a:p>
            <a:pPr algn="ctr" eaLnBrk="1" hangingPunct="1"/>
            <a:r>
              <a:rPr lang="en-US" sz="4400" dirty="0">
                <a:solidFill>
                  <a:schemeClr val="tx2"/>
                </a:solidFill>
                <a:latin typeface="Arial"/>
              </a:rPr>
              <a:t>Hybridization</a:t>
            </a:r>
          </a:p>
        </p:txBody>
      </p:sp>
      <p:sp>
        <p:nvSpPr>
          <p:cNvPr id="21507" name="Rectangle 3"/>
          <p:cNvSpPr>
            <a:spLocks noChangeArrowheads="1"/>
          </p:cNvSpPr>
          <p:nvPr/>
        </p:nvSpPr>
        <p:spPr bwMode="auto">
          <a:xfrm>
            <a:off x="2209800" y="1447800"/>
            <a:ext cx="8015288" cy="4800600"/>
          </a:xfrm>
          <a:prstGeom prst="rect">
            <a:avLst/>
          </a:prstGeom>
          <a:noFill/>
          <a:ln w="9525">
            <a:noFill/>
            <a:miter lim="800000"/>
            <a:headEnd/>
            <a:tailEnd/>
          </a:ln>
          <a:effectLst/>
        </p:spPr>
        <p:txBody>
          <a:bodyPr>
            <a:prstTxWarp prst="textNoShape">
              <a:avLst/>
            </a:prstTxWarp>
          </a:bodyPr>
          <a:lstStyle/>
          <a:p>
            <a:pPr marL="342900" indent="-342900">
              <a:spcBef>
                <a:spcPct val="20000"/>
              </a:spcBef>
              <a:buFontTx/>
              <a:buChar char="•"/>
            </a:pPr>
            <a:r>
              <a:rPr lang="en-US" sz="3200" dirty="0">
                <a:latin typeface="Arial"/>
              </a:rPr>
              <a:t>Measurements of RNA abundance by microarrays based on </a:t>
            </a:r>
            <a:r>
              <a:rPr lang="en-US" sz="3200" dirty="0" smtClean="0">
                <a:latin typeface="Arial"/>
              </a:rPr>
              <a:t>________________</a:t>
            </a:r>
            <a:endParaRPr lang="en-US" sz="3200" dirty="0">
              <a:latin typeface="Arial"/>
            </a:endParaRPr>
          </a:p>
          <a:p>
            <a:pPr marL="742950" lvl="1" indent="-285750">
              <a:spcBef>
                <a:spcPct val="20000"/>
              </a:spcBef>
              <a:buFontTx/>
              <a:buChar char="–"/>
            </a:pPr>
            <a:r>
              <a:rPr lang="en-US" sz="2700" dirty="0">
                <a:latin typeface="Arial"/>
                <a:ea typeface="ＭＳ Ｐゴシック" pitchFamily="-65" charset="-128"/>
              </a:rPr>
              <a:t>Between </a:t>
            </a:r>
            <a:r>
              <a:rPr lang="en-US" sz="2700" dirty="0" smtClean="0">
                <a:latin typeface="Arial"/>
                <a:ea typeface="ＭＳ Ｐゴシック" pitchFamily="-65" charset="-128"/>
              </a:rPr>
              <a:t>__________________strands </a:t>
            </a:r>
            <a:r>
              <a:rPr lang="en-US" sz="2700" dirty="0">
                <a:latin typeface="Arial"/>
                <a:ea typeface="ＭＳ Ｐゴシック" pitchFamily="-65" charset="-128"/>
              </a:rPr>
              <a:t>of RNA and DNA</a:t>
            </a:r>
            <a:endParaRPr lang="en-US" sz="2800" dirty="0">
              <a:latin typeface="Arial"/>
              <a:ea typeface="ＭＳ Ｐゴシック" pitchFamily="-65" charset="-128"/>
            </a:endParaRPr>
          </a:p>
          <a:p>
            <a:pPr marL="742950" lvl="1" indent="-285750">
              <a:spcBef>
                <a:spcPct val="20000"/>
              </a:spcBef>
              <a:buFontTx/>
              <a:buChar char="–"/>
            </a:pPr>
            <a:r>
              <a:rPr lang="en-US" sz="2800" dirty="0">
                <a:latin typeface="Arial"/>
                <a:ea typeface="ＭＳ Ｐゴシック" pitchFamily="-65" charset="-128"/>
              </a:rPr>
              <a:t>Or two complementary DNA </a:t>
            </a:r>
            <a:r>
              <a:rPr lang="en-US" sz="2800" dirty="0">
                <a:latin typeface="Arial"/>
                <a:ea typeface="ＭＳ Ｐゴシック" pitchFamily="-65" charset="-128"/>
              </a:rPr>
              <a:t>strands</a:t>
            </a:r>
          </a:p>
          <a:p>
            <a:pPr marL="457200" indent="-457200">
              <a:spcBef>
                <a:spcPct val="20000"/>
              </a:spcBef>
              <a:buFont typeface="Arial"/>
              <a:buChar char="•"/>
            </a:pPr>
            <a:r>
              <a:rPr lang="en-US" sz="2800" dirty="0">
                <a:latin typeface="Arial"/>
                <a:ea typeface="ＭＳ Ｐゴシック" pitchFamily="-65" charset="-128"/>
              </a:rPr>
              <a:t>Movie: </a:t>
            </a:r>
            <a:r>
              <a:rPr lang="en-US" sz="2800" dirty="0">
                <a:latin typeface="Arial"/>
                <a:ea typeface="ＭＳ Ｐゴシック" pitchFamily="-65" charset="-128"/>
                <a:hlinkClick r:id="rId3"/>
              </a:rPr>
              <a:t>microarray animation</a:t>
            </a:r>
            <a:r>
              <a:rPr lang="en-US" sz="2800" dirty="0">
                <a:latin typeface="Arial"/>
                <a:ea typeface="ＭＳ Ｐゴシック" pitchFamily="-65" charset="-128"/>
              </a:rPr>
              <a:t>*</a:t>
            </a:r>
          </a:p>
        </p:txBody>
      </p:sp>
      <p:sp>
        <p:nvSpPr>
          <p:cNvPr id="2" name="TextBox 1"/>
          <p:cNvSpPr txBox="1"/>
          <p:nvPr/>
        </p:nvSpPr>
        <p:spPr>
          <a:xfrm>
            <a:off x="4594846" y="6095791"/>
            <a:ext cx="5630242" cy="400110"/>
          </a:xfrm>
          <a:prstGeom prst="rect">
            <a:avLst/>
          </a:prstGeom>
          <a:noFill/>
        </p:spPr>
        <p:txBody>
          <a:bodyPr wrap="none" rtlCol="0">
            <a:spAutoFit/>
          </a:bodyPr>
          <a:lstStyle/>
          <a:p>
            <a:r>
              <a:rPr lang="en-US" sz="2000" dirty="0"/>
              <a:t>*Thanks to Dr. </a:t>
            </a:r>
            <a:r>
              <a:rPr lang="en-US" sz="2000" dirty="0" err="1"/>
              <a:t>Malcom</a:t>
            </a:r>
            <a:r>
              <a:rPr lang="en-US" sz="2000" dirty="0"/>
              <a:t> Campbell, Davidson College! </a:t>
            </a:r>
            <a:endParaRPr lang="en-US" sz="2000" dirty="0"/>
          </a:p>
        </p:txBody>
      </p:sp>
    </p:spTree>
    <p:extLst>
      <p:ext uri="{BB962C8B-B14F-4D97-AF65-F5344CB8AC3E}">
        <p14:creationId xmlns:p14="http://schemas.microsoft.com/office/powerpoint/2010/main" val="503521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normAutofit/>
          </a:bodyPr>
          <a:lstStyle/>
          <a:p>
            <a:r>
              <a:rPr lang="en-US"/>
              <a:t>How microarrays are made:</a:t>
            </a:r>
            <a:br>
              <a:rPr lang="en-US"/>
            </a:br>
            <a:r>
              <a:rPr lang="en-US"/>
              <a:t>Affymetrix GeneChips</a:t>
            </a:r>
          </a:p>
        </p:txBody>
      </p:sp>
      <p:sp>
        <p:nvSpPr>
          <p:cNvPr id="31747" name="Rectangle 3"/>
          <p:cNvSpPr>
            <a:spLocks noGrp="1" noChangeArrowheads="1"/>
          </p:cNvSpPr>
          <p:nvPr>
            <p:ph type="body" idx="1"/>
          </p:nvPr>
        </p:nvSpPr>
        <p:spPr/>
        <p:txBody>
          <a:bodyPr/>
          <a:lstStyle/>
          <a:p>
            <a:r>
              <a:rPr lang="en-US" dirty="0" smtClean="0"/>
              <a:t>________________synthesized </a:t>
            </a:r>
            <a:r>
              <a:rPr lang="en-US" dirty="0"/>
              <a:t>on silicon chip</a:t>
            </a:r>
          </a:p>
          <a:p>
            <a:pPr lvl="1"/>
            <a:r>
              <a:rPr lang="en-US" dirty="0"/>
              <a:t>One base at a time</a:t>
            </a:r>
          </a:p>
          <a:p>
            <a:r>
              <a:rPr lang="en-US" dirty="0"/>
              <a:t>Uses process of </a:t>
            </a:r>
            <a:r>
              <a:rPr lang="en-US" dirty="0" smtClean="0"/>
              <a:t>_______________________</a:t>
            </a:r>
            <a:endParaRPr lang="en-US" dirty="0"/>
          </a:p>
          <a:p>
            <a:pPr lvl="1"/>
            <a:r>
              <a:rPr lang="en-US" dirty="0"/>
              <a:t>Developed for printing computer circuits</a:t>
            </a:r>
          </a:p>
        </p:txBody>
      </p:sp>
      <p:pic>
        <p:nvPicPr>
          <p:cNvPr id="31748" name="Picture 4"/>
          <p:cNvPicPr>
            <a:picLocks noChangeAspect="1" noChangeArrowheads="1"/>
          </p:cNvPicPr>
          <p:nvPr/>
        </p:nvPicPr>
        <p:blipFill>
          <a:blip r:embed="rId3"/>
          <a:srcRect b="70073"/>
          <a:stretch>
            <a:fillRect/>
          </a:stretch>
        </p:blipFill>
        <p:spPr bwMode="auto">
          <a:xfrm>
            <a:off x="2900364" y="4908550"/>
            <a:ext cx="6389687" cy="1492250"/>
          </a:xfrm>
          <a:prstGeom prst="rect">
            <a:avLst/>
          </a:prstGeom>
          <a:noFill/>
        </p:spPr>
      </p:pic>
      <p:sp>
        <p:nvSpPr>
          <p:cNvPr id="6" name="TextBox 5"/>
          <p:cNvSpPr txBox="1"/>
          <p:nvPr/>
        </p:nvSpPr>
        <p:spPr>
          <a:xfrm>
            <a:off x="9753600" y="6324600"/>
            <a:ext cx="762000" cy="369332"/>
          </a:xfrm>
          <a:prstGeom prst="rect">
            <a:avLst/>
          </a:prstGeom>
          <a:noFill/>
        </p:spPr>
        <p:txBody>
          <a:bodyPr wrap="square" rtlCol="0">
            <a:spAutoFit/>
          </a:bodyPr>
          <a:lstStyle/>
          <a:p>
            <a:r>
              <a:rPr lang="en-US" dirty="0">
                <a:latin typeface="Arial"/>
              </a:rPr>
              <a:t>3.30</a:t>
            </a:r>
            <a:endParaRPr lang="en-US" dirty="0">
              <a:latin typeface="Arial"/>
            </a:endParaRPr>
          </a:p>
        </p:txBody>
      </p:sp>
    </p:spTree>
    <p:extLst>
      <p:ext uri="{BB962C8B-B14F-4D97-AF65-F5344CB8AC3E}">
        <p14:creationId xmlns:p14="http://schemas.microsoft.com/office/powerpoint/2010/main" val="755340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a:t>Photolithography</a:t>
            </a:r>
          </a:p>
        </p:txBody>
      </p:sp>
      <p:sp>
        <p:nvSpPr>
          <p:cNvPr id="35843" name="Rectangle 3"/>
          <p:cNvSpPr>
            <a:spLocks noGrp="1" noChangeArrowheads="1"/>
          </p:cNvSpPr>
          <p:nvPr>
            <p:ph type="body" sz="half" idx="1"/>
          </p:nvPr>
        </p:nvSpPr>
        <p:spPr/>
        <p:txBody>
          <a:bodyPr/>
          <a:lstStyle/>
          <a:p>
            <a:pPr>
              <a:lnSpc>
                <a:spcPct val="90000"/>
              </a:lnSpc>
            </a:pPr>
            <a:r>
              <a:rPr lang="en-US" sz="2400" dirty="0"/>
              <a:t>Light-activated </a:t>
            </a:r>
            <a:r>
              <a:rPr lang="en-US" sz="2400" dirty="0" smtClean="0"/>
              <a:t>_____________ </a:t>
            </a:r>
            <a:r>
              <a:rPr lang="en-US" sz="2400" dirty="0"/>
              <a:t>reaction</a:t>
            </a:r>
          </a:p>
          <a:p>
            <a:pPr lvl="1">
              <a:lnSpc>
                <a:spcPct val="90000"/>
              </a:lnSpc>
            </a:pPr>
            <a:r>
              <a:rPr lang="en-US" sz="2000" dirty="0"/>
              <a:t>For addition of bases to growing oligonucleotide</a:t>
            </a:r>
          </a:p>
          <a:p>
            <a:pPr>
              <a:lnSpc>
                <a:spcPct val="90000"/>
              </a:lnSpc>
            </a:pPr>
            <a:r>
              <a:rPr lang="en-US" sz="2400" dirty="0"/>
              <a:t>Custom </a:t>
            </a:r>
            <a:r>
              <a:rPr lang="en-US" sz="2400" dirty="0" smtClean="0"/>
              <a:t>_______________</a:t>
            </a:r>
            <a:endParaRPr lang="en-US" sz="2400" dirty="0"/>
          </a:p>
          <a:p>
            <a:pPr lvl="1">
              <a:lnSpc>
                <a:spcPct val="90000"/>
              </a:lnSpc>
            </a:pPr>
            <a:r>
              <a:rPr lang="en-US" sz="2000" dirty="0"/>
              <a:t>Prevent light from reaching spots where bases not wanted</a:t>
            </a:r>
          </a:p>
          <a:p>
            <a:pPr>
              <a:lnSpc>
                <a:spcPct val="90000"/>
              </a:lnSpc>
            </a:pPr>
            <a:r>
              <a:rPr lang="en-US" sz="2400" dirty="0"/>
              <a:t>Mirrors also used</a:t>
            </a:r>
          </a:p>
          <a:p>
            <a:pPr lvl="1">
              <a:lnSpc>
                <a:spcPct val="90000"/>
              </a:lnSpc>
            </a:pPr>
            <a:r>
              <a:rPr lang="en-US" sz="2000" dirty="0" err="1"/>
              <a:t>NimbleGen</a:t>
            </a:r>
            <a:r>
              <a:rPr lang="en-US" sz="2000" dirty="0"/>
              <a:t>™ uses this approach</a:t>
            </a:r>
          </a:p>
        </p:txBody>
      </p:sp>
      <p:grpSp>
        <p:nvGrpSpPr>
          <p:cNvPr id="35844" name="Group 4"/>
          <p:cNvGrpSpPr>
            <a:grpSpLocks/>
          </p:cNvGrpSpPr>
          <p:nvPr/>
        </p:nvGrpSpPr>
        <p:grpSpPr bwMode="auto">
          <a:xfrm>
            <a:off x="6269038" y="2405064"/>
            <a:ext cx="3967162" cy="2046287"/>
            <a:chOff x="2850" y="1416"/>
            <a:chExt cx="2499" cy="1289"/>
          </a:xfrm>
        </p:grpSpPr>
        <p:pic>
          <p:nvPicPr>
            <p:cNvPr id="35845" name="Picture 5"/>
            <p:cNvPicPr>
              <a:picLocks noChangeAspect="1" noChangeArrowheads="1"/>
            </p:cNvPicPr>
            <p:nvPr/>
          </p:nvPicPr>
          <p:blipFill>
            <a:blip r:embed="rId3"/>
            <a:srcRect/>
            <a:stretch>
              <a:fillRect/>
            </a:stretch>
          </p:blipFill>
          <p:spPr bwMode="auto">
            <a:xfrm>
              <a:off x="2936" y="1416"/>
              <a:ext cx="2413" cy="965"/>
            </a:xfrm>
            <a:prstGeom prst="rect">
              <a:avLst/>
            </a:prstGeom>
            <a:noFill/>
          </p:spPr>
        </p:pic>
        <p:sp>
          <p:nvSpPr>
            <p:cNvPr id="35846" name="Text Box 6"/>
            <p:cNvSpPr txBox="1">
              <a:spLocks noChangeArrowheads="1"/>
            </p:cNvSpPr>
            <p:nvPr/>
          </p:nvSpPr>
          <p:spPr bwMode="auto">
            <a:xfrm>
              <a:off x="2850" y="2455"/>
              <a:ext cx="463" cy="250"/>
            </a:xfrm>
            <a:prstGeom prst="rect">
              <a:avLst/>
            </a:prstGeom>
            <a:noFill/>
            <a:ln w="9525">
              <a:noFill/>
              <a:miter lim="800000"/>
              <a:headEnd/>
              <a:tailEnd/>
            </a:ln>
            <a:effectLst/>
          </p:spPr>
          <p:txBody>
            <a:bodyPr wrap="none">
              <a:prstTxWarp prst="textNoShape">
                <a:avLst/>
              </a:prstTxWarp>
              <a:spAutoFit/>
            </a:bodyPr>
            <a:lstStyle/>
            <a:p>
              <a:r>
                <a:rPr lang="en-US" sz="2000">
                  <a:latin typeface="Arial" pitchFamily="-65" charset="0"/>
                </a:rPr>
                <a:t>lamp</a:t>
              </a:r>
            </a:p>
          </p:txBody>
        </p:sp>
        <p:sp>
          <p:nvSpPr>
            <p:cNvPr id="35847" name="Text Box 7"/>
            <p:cNvSpPr txBox="1">
              <a:spLocks noChangeArrowheads="1"/>
            </p:cNvSpPr>
            <p:nvPr/>
          </p:nvSpPr>
          <p:spPr bwMode="auto">
            <a:xfrm>
              <a:off x="3924" y="2455"/>
              <a:ext cx="498" cy="250"/>
            </a:xfrm>
            <a:prstGeom prst="rect">
              <a:avLst/>
            </a:prstGeom>
            <a:noFill/>
            <a:ln w="9525">
              <a:noFill/>
              <a:miter lim="800000"/>
              <a:headEnd/>
              <a:tailEnd/>
            </a:ln>
            <a:effectLst/>
          </p:spPr>
          <p:txBody>
            <a:bodyPr wrap="none">
              <a:prstTxWarp prst="textNoShape">
                <a:avLst/>
              </a:prstTxWarp>
              <a:spAutoFit/>
            </a:bodyPr>
            <a:lstStyle/>
            <a:p>
              <a:r>
                <a:rPr lang="en-US" sz="2000">
                  <a:latin typeface="Arial" pitchFamily="-65" charset="0"/>
                </a:rPr>
                <a:t>mask</a:t>
              </a:r>
            </a:p>
          </p:txBody>
        </p:sp>
        <p:sp>
          <p:nvSpPr>
            <p:cNvPr id="35848" name="Text Box 8"/>
            <p:cNvSpPr txBox="1">
              <a:spLocks noChangeArrowheads="1"/>
            </p:cNvSpPr>
            <p:nvPr/>
          </p:nvSpPr>
          <p:spPr bwMode="auto">
            <a:xfrm>
              <a:off x="4817" y="2455"/>
              <a:ext cx="410" cy="250"/>
            </a:xfrm>
            <a:prstGeom prst="rect">
              <a:avLst/>
            </a:prstGeom>
            <a:noFill/>
            <a:ln w="9525">
              <a:noFill/>
              <a:miter lim="800000"/>
              <a:headEnd/>
              <a:tailEnd/>
            </a:ln>
            <a:effectLst/>
          </p:spPr>
          <p:txBody>
            <a:bodyPr wrap="none">
              <a:prstTxWarp prst="textNoShape">
                <a:avLst/>
              </a:prstTxWarp>
              <a:spAutoFit/>
            </a:bodyPr>
            <a:lstStyle/>
            <a:p>
              <a:r>
                <a:rPr lang="en-US" sz="2000">
                  <a:latin typeface="Arial" pitchFamily="-65" charset="0"/>
                </a:rPr>
                <a:t>chip</a:t>
              </a:r>
            </a:p>
          </p:txBody>
        </p:sp>
      </p:grpSp>
      <p:sp>
        <p:nvSpPr>
          <p:cNvPr id="9" name="TextBox 8"/>
          <p:cNvSpPr txBox="1"/>
          <p:nvPr/>
        </p:nvSpPr>
        <p:spPr>
          <a:xfrm>
            <a:off x="9753600" y="6324600"/>
            <a:ext cx="762000" cy="369332"/>
          </a:xfrm>
          <a:prstGeom prst="rect">
            <a:avLst/>
          </a:prstGeom>
          <a:noFill/>
        </p:spPr>
        <p:txBody>
          <a:bodyPr wrap="square" rtlCol="0">
            <a:spAutoFit/>
          </a:bodyPr>
          <a:lstStyle/>
          <a:p>
            <a:r>
              <a:rPr lang="en-US" dirty="0">
                <a:latin typeface="Arial"/>
              </a:rPr>
              <a:t>3.31</a:t>
            </a:r>
            <a:endParaRPr lang="en-US" dirty="0">
              <a:latin typeface="Arial"/>
            </a:endParaRPr>
          </a:p>
        </p:txBody>
      </p:sp>
    </p:spTree>
    <p:extLst>
      <p:ext uri="{BB962C8B-B14F-4D97-AF65-F5344CB8AC3E}">
        <p14:creationId xmlns:p14="http://schemas.microsoft.com/office/powerpoint/2010/main" val="49776164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t>© 2005 Prentice Hall Inc. / A Pearson Education Company / Upper Saddle River, New Jersey 07458</a:t>
            </a:r>
            <a:endParaRPr lang="en-US">
              <a:solidFill>
                <a:schemeClr val="tx1"/>
              </a:solidFill>
            </a:endParaRPr>
          </a:p>
        </p:txBody>
      </p:sp>
      <p:sp>
        <p:nvSpPr>
          <p:cNvPr id="200706" name="Rectangle 2"/>
          <p:cNvSpPr>
            <a:spLocks noGrp="1" noChangeArrowheads="1"/>
          </p:cNvSpPr>
          <p:nvPr>
            <p:ph type="title"/>
          </p:nvPr>
        </p:nvSpPr>
        <p:spPr/>
        <p:txBody>
          <a:bodyPr/>
          <a:lstStyle/>
          <a:p>
            <a:r>
              <a:rPr lang="en-US"/>
              <a:t>Ink-jet printer microarrays</a:t>
            </a:r>
          </a:p>
        </p:txBody>
      </p:sp>
      <p:sp>
        <p:nvSpPr>
          <p:cNvPr id="200707" name="Rectangle 3"/>
          <p:cNvSpPr>
            <a:spLocks noGrp="1" noChangeArrowheads="1"/>
          </p:cNvSpPr>
          <p:nvPr>
            <p:ph type="body" idx="1"/>
          </p:nvPr>
        </p:nvSpPr>
        <p:spPr>
          <a:xfrm>
            <a:off x="2209800" y="1143000"/>
            <a:ext cx="7772400" cy="4800600"/>
          </a:xfrm>
        </p:spPr>
        <p:txBody>
          <a:bodyPr/>
          <a:lstStyle/>
          <a:p>
            <a:pPr lvl="1"/>
            <a:r>
              <a:rPr lang="en-US" dirty="0"/>
              <a:t>Ink-jet </a:t>
            </a:r>
            <a:r>
              <a:rPr lang="en-US" dirty="0" err="1"/>
              <a:t>printhead</a:t>
            </a:r>
            <a:r>
              <a:rPr lang="en-US" dirty="0"/>
              <a:t> draws up DNA</a:t>
            </a:r>
          </a:p>
          <a:p>
            <a:pPr lvl="1"/>
            <a:r>
              <a:rPr lang="en-US" dirty="0" err="1"/>
              <a:t>Printhead</a:t>
            </a:r>
            <a:r>
              <a:rPr lang="en-US" dirty="0"/>
              <a:t> moves to specific location on solid support</a:t>
            </a:r>
          </a:p>
          <a:p>
            <a:pPr lvl="1"/>
            <a:r>
              <a:rPr lang="en-US" dirty="0" smtClean="0"/>
              <a:t>__________ejected </a:t>
            </a:r>
            <a:r>
              <a:rPr lang="en-US" dirty="0"/>
              <a:t>through small hole</a:t>
            </a:r>
          </a:p>
          <a:p>
            <a:pPr lvl="1"/>
            <a:r>
              <a:rPr lang="en-US" dirty="0"/>
              <a:t>Used to spot </a:t>
            </a:r>
            <a:r>
              <a:rPr lang="en-US" dirty="0" smtClean="0"/>
              <a:t>__________________________________________on </a:t>
            </a:r>
            <a:r>
              <a:rPr lang="en-US" dirty="0"/>
              <a:t>glass slide</a:t>
            </a:r>
          </a:p>
          <a:p>
            <a:pPr lvl="1"/>
            <a:r>
              <a:rPr lang="en-US" dirty="0"/>
              <a:t>Use pioneered by Agilent Technologies, Inc.</a:t>
            </a:r>
          </a:p>
        </p:txBody>
      </p:sp>
      <p:pic>
        <p:nvPicPr>
          <p:cNvPr id="200708" name="Picture 4"/>
          <p:cNvPicPr>
            <a:picLocks noChangeAspect="1" noChangeArrowheads="1"/>
          </p:cNvPicPr>
          <p:nvPr/>
        </p:nvPicPr>
        <p:blipFill>
          <a:blip r:embed="rId3"/>
          <a:srcRect t="67494"/>
          <a:stretch>
            <a:fillRect/>
          </a:stretch>
        </p:blipFill>
        <p:spPr bwMode="auto">
          <a:xfrm>
            <a:off x="2900364" y="4732339"/>
            <a:ext cx="6389687" cy="1620837"/>
          </a:xfrm>
          <a:prstGeom prst="rect">
            <a:avLst/>
          </a:prstGeom>
          <a:noFill/>
        </p:spPr>
      </p:pic>
      <p:sp>
        <p:nvSpPr>
          <p:cNvPr id="6" name="TextBox 5"/>
          <p:cNvSpPr txBox="1"/>
          <p:nvPr/>
        </p:nvSpPr>
        <p:spPr>
          <a:xfrm>
            <a:off x="9753600" y="5943600"/>
            <a:ext cx="762000" cy="369332"/>
          </a:xfrm>
          <a:prstGeom prst="rect">
            <a:avLst/>
          </a:prstGeom>
          <a:noFill/>
        </p:spPr>
        <p:txBody>
          <a:bodyPr wrap="square" rtlCol="0">
            <a:spAutoFit/>
          </a:bodyPr>
          <a:lstStyle/>
          <a:p>
            <a:r>
              <a:rPr lang="en-US" dirty="0">
                <a:latin typeface="Arial"/>
              </a:rPr>
              <a:t>3.34</a:t>
            </a:r>
            <a:endParaRPr lang="en-US" dirty="0">
              <a:latin typeface="Arial"/>
            </a:endParaRPr>
          </a:p>
        </p:txBody>
      </p:sp>
    </p:spTree>
    <p:extLst>
      <p:ext uri="{BB962C8B-B14F-4D97-AF65-F5344CB8AC3E}">
        <p14:creationId xmlns:p14="http://schemas.microsoft.com/office/powerpoint/2010/main" val="8830250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a:t>Scanning of microarrays</a:t>
            </a:r>
          </a:p>
        </p:txBody>
      </p:sp>
      <p:sp>
        <p:nvSpPr>
          <p:cNvPr id="44035" name="Rectangle 3"/>
          <p:cNvSpPr>
            <a:spLocks noGrp="1" noChangeArrowheads="1"/>
          </p:cNvSpPr>
          <p:nvPr>
            <p:ph type="body" sz="half" idx="1"/>
          </p:nvPr>
        </p:nvSpPr>
        <p:spPr/>
        <p:txBody>
          <a:bodyPr/>
          <a:lstStyle/>
          <a:p>
            <a:pPr>
              <a:lnSpc>
                <a:spcPct val="90000"/>
              </a:lnSpc>
            </a:pPr>
            <a:r>
              <a:rPr lang="en-US" sz="2400" dirty="0" smtClean="0"/>
              <a:t>__________________scanning </a:t>
            </a:r>
            <a:r>
              <a:rPr lang="en-US" sz="2400" dirty="0"/>
              <a:t>microscopy</a:t>
            </a:r>
          </a:p>
          <a:p>
            <a:pPr>
              <a:lnSpc>
                <a:spcPct val="90000"/>
              </a:lnSpc>
            </a:pPr>
            <a:r>
              <a:rPr lang="en-US" sz="2400" dirty="0" smtClean="0"/>
              <a:t>______________beam </a:t>
            </a:r>
            <a:r>
              <a:rPr lang="en-US" sz="2400" dirty="0"/>
              <a:t>excites each spot of DNA</a:t>
            </a:r>
          </a:p>
          <a:p>
            <a:pPr>
              <a:lnSpc>
                <a:spcPct val="90000"/>
              </a:lnSpc>
            </a:pPr>
            <a:r>
              <a:rPr lang="en-US" sz="2400" dirty="0"/>
              <a:t>Amount of </a:t>
            </a:r>
            <a:r>
              <a:rPr lang="en-US" sz="2400" dirty="0" smtClean="0"/>
              <a:t>________________detected</a:t>
            </a:r>
            <a:endParaRPr lang="en-US" sz="2400" dirty="0"/>
          </a:p>
          <a:p>
            <a:pPr>
              <a:lnSpc>
                <a:spcPct val="90000"/>
              </a:lnSpc>
            </a:pPr>
            <a:r>
              <a:rPr lang="en-US" sz="2400" dirty="0"/>
              <a:t>Different lasers used for different wavelengths</a:t>
            </a:r>
          </a:p>
          <a:p>
            <a:pPr lvl="1">
              <a:lnSpc>
                <a:spcPct val="90000"/>
              </a:lnSpc>
            </a:pPr>
            <a:r>
              <a:rPr lang="en-US" sz="2000" dirty="0"/>
              <a:t>Cy3</a:t>
            </a:r>
          </a:p>
          <a:p>
            <a:pPr lvl="1">
              <a:lnSpc>
                <a:spcPct val="90000"/>
              </a:lnSpc>
            </a:pPr>
            <a:r>
              <a:rPr lang="en-US" sz="2000" dirty="0"/>
              <a:t>Cy5</a:t>
            </a:r>
          </a:p>
          <a:p>
            <a:pPr lvl="1">
              <a:lnSpc>
                <a:spcPct val="90000"/>
              </a:lnSpc>
            </a:pPr>
            <a:endParaRPr lang="en-US" sz="2000" dirty="0"/>
          </a:p>
        </p:txBody>
      </p:sp>
      <p:pic>
        <p:nvPicPr>
          <p:cNvPr id="44036" name="Picture 4"/>
          <p:cNvPicPr>
            <a:picLocks noChangeAspect="1" noChangeArrowheads="1"/>
          </p:cNvPicPr>
          <p:nvPr/>
        </p:nvPicPr>
        <p:blipFill>
          <a:blip r:embed="rId3"/>
          <a:srcRect/>
          <a:stretch>
            <a:fillRect/>
          </a:stretch>
        </p:blipFill>
        <p:spPr bwMode="auto">
          <a:xfrm>
            <a:off x="6502401" y="1766889"/>
            <a:ext cx="3427413" cy="3743325"/>
          </a:xfrm>
          <a:prstGeom prst="rect">
            <a:avLst/>
          </a:prstGeom>
          <a:noFill/>
        </p:spPr>
      </p:pic>
      <p:sp>
        <p:nvSpPr>
          <p:cNvPr id="44037" name="Text Box 5"/>
          <p:cNvSpPr txBox="1">
            <a:spLocks noChangeArrowheads="1"/>
          </p:cNvSpPr>
          <p:nvPr/>
        </p:nvSpPr>
        <p:spPr bwMode="auto">
          <a:xfrm>
            <a:off x="7091364" y="1584325"/>
            <a:ext cx="684803" cy="369332"/>
          </a:xfrm>
          <a:prstGeom prst="rect">
            <a:avLst/>
          </a:prstGeom>
          <a:noFill/>
          <a:ln w="9525">
            <a:noFill/>
            <a:miter lim="800000"/>
            <a:headEnd/>
            <a:tailEnd/>
          </a:ln>
          <a:effectLst/>
        </p:spPr>
        <p:txBody>
          <a:bodyPr wrap="none">
            <a:prstTxWarp prst="textNoShape">
              <a:avLst/>
            </a:prstTxWarp>
            <a:spAutoFit/>
          </a:bodyPr>
          <a:lstStyle/>
          <a:p>
            <a:r>
              <a:rPr lang="en-US">
                <a:latin typeface="Arial" pitchFamily="-65" charset="0"/>
              </a:rPr>
              <a:t>laser</a:t>
            </a:r>
          </a:p>
        </p:txBody>
      </p:sp>
      <p:sp>
        <p:nvSpPr>
          <p:cNvPr id="44038" name="Text Box 6"/>
          <p:cNvSpPr txBox="1">
            <a:spLocks noChangeArrowheads="1"/>
          </p:cNvSpPr>
          <p:nvPr/>
        </p:nvSpPr>
        <p:spPr bwMode="auto">
          <a:xfrm>
            <a:off x="8004175" y="1998663"/>
            <a:ext cx="1120820" cy="369332"/>
          </a:xfrm>
          <a:prstGeom prst="rect">
            <a:avLst/>
          </a:prstGeom>
          <a:noFill/>
          <a:ln w="9525">
            <a:noFill/>
            <a:miter lim="800000"/>
            <a:headEnd/>
            <a:tailEnd/>
          </a:ln>
          <a:effectLst/>
        </p:spPr>
        <p:txBody>
          <a:bodyPr wrap="none">
            <a:prstTxWarp prst="textNoShape">
              <a:avLst/>
            </a:prstTxWarp>
            <a:spAutoFit/>
          </a:bodyPr>
          <a:lstStyle/>
          <a:p>
            <a:r>
              <a:rPr lang="en-US">
                <a:latin typeface="Arial" pitchFamily="-65" charset="0"/>
              </a:rPr>
              <a:t>detection</a:t>
            </a:r>
          </a:p>
        </p:txBody>
      </p:sp>
      <p:sp>
        <p:nvSpPr>
          <p:cNvPr id="7" name="TextBox 6"/>
          <p:cNvSpPr txBox="1"/>
          <p:nvPr/>
        </p:nvSpPr>
        <p:spPr>
          <a:xfrm>
            <a:off x="9753600" y="5943600"/>
            <a:ext cx="762000" cy="369332"/>
          </a:xfrm>
          <a:prstGeom prst="rect">
            <a:avLst/>
          </a:prstGeom>
          <a:noFill/>
        </p:spPr>
        <p:txBody>
          <a:bodyPr wrap="square" rtlCol="0">
            <a:spAutoFit/>
          </a:bodyPr>
          <a:lstStyle/>
          <a:p>
            <a:r>
              <a:rPr lang="en-US" dirty="0">
                <a:latin typeface="Arial"/>
              </a:rPr>
              <a:t>3.38</a:t>
            </a:r>
            <a:endParaRPr lang="en-US" dirty="0">
              <a:latin typeface="Arial"/>
            </a:endParaRPr>
          </a:p>
        </p:txBody>
      </p:sp>
    </p:spTree>
    <p:extLst>
      <p:ext uri="{BB962C8B-B14F-4D97-AF65-F5344CB8AC3E}">
        <p14:creationId xmlns:p14="http://schemas.microsoft.com/office/powerpoint/2010/main" val="192862324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RNA-</a:t>
            </a:r>
            <a:r>
              <a:rPr lang="en-US" dirty="0" err="1" smtClean="0"/>
              <a:t>seq</a:t>
            </a:r>
            <a:endParaRPr lang="en-US" dirty="0"/>
          </a:p>
        </p:txBody>
      </p:sp>
      <p:sp>
        <p:nvSpPr>
          <p:cNvPr id="3" name="Text Placeholder 2"/>
          <p:cNvSpPr>
            <a:spLocks noGrp="1"/>
          </p:cNvSpPr>
          <p:nvPr>
            <p:ph type="body" sz="half" idx="1"/>
          </p:nvPr>
        </p:nvSpPr>
        <p:spPr/>
        <p:txBody>
          <a:bodyPr/>
          <a:lstStyle/>
          <a:p>
            <a:r>
              <a:rPr lang="en-US" dirty="0" err="1" smtClean="0"/>
              <a:t>Illumina</a:t>
            </a:r>
            <a:endParaRPr lang="en-US" dirty="0" smtClean="0"/>
          </a:p>
          <a:p>
            <a:r>
              <a:rPr lang="en-US" dirty="0" smtClean="0">
                <a:hlinkClick r:id="rId3"/>
              </a:rPr>
              <a:t>seq movie</a:t>
            </a:r>
            <a:endParaRPr lang="en-US" dirty="0" smtClean="0"/>
          </a:p>
        </p:txBody>
      </p:sp>
      <p:sp>
        <p:nvSpPr>
          <p:cNvPr id="4" name="Content Placeholder 3"/>
          <p:cNvSpPr>
            <a:spLocks noGrp="1"/>
          </p:cNvSpPr>
          <p:nvPr>
            <p:ph sz="half" idx="2"/>
          </p:nvPr>
        </p:nvSpPr>
        <p:spPr/>
        <p:txBody>
          <a:bodyPr/>
          <a:lstStyle/>
          <a:p>
            <a:r>
              <a:rPr lang="en-US" dirty="0" smtClean="0"/>
              <a:t>Ion torrent</a:t>
            </a:r>
          </a:p>
          <a:p>
            <a:r>
              <a:rPr lang="pt-BR" dirty="0" err="1" smtClean="0"/>
              <a:t>http</a:t>
            </a:r>
            <a:r>
              <a:rPr lang="pt-BR" dirty="0" smtClean="0"/>
              <a:t>://</a:t>
            </a:r>
            <a:r>
              <a:rPr lang="pt-BR" dirty="0" err="1" smtClean="0"/>
              <a:t>vimeo.com</a:t>
            </a:r>
            <a:r>
              <a:rPr lang="pt-BR" dirty="0" smtClean="0"/>
              <a:t>/68069581</a:t>
            </a:r>
            <a:endParaRPr lang="en-US" dirty="0"/>
          </a:p>
        </p:txBody>
      </p:sp>
    </p:spTree>
    <p:extLst>
      <p:ext uri="{BB962C8B-B14F-4D97-AF65-F5344CB8AC3E}">
        <p14:creationId xmlns:p14="http://schemas.microsoft.com/office/powerpoint/2010/main" val="8894500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2"/>
          <p:cNvSpPr>
            <a:spLocks noGrp="1" noChangeArrowheads="1"/>
          </p:cNvSpPr>
          <p:nvPr>
            <p:ph type="title"/>
          </p:nvPr>
        </p:nvSpPr>
        <p:spPr/>
        <p:txBody>
          <a:bodyPr/>
          <a:lstStyle/>
          <a:p>
            <a:r>
              <a:rPr lang="en-US"/>
              <a:t>Preview</a:t>
            </a:r>
          </a:p>
        </p:txBody>
      </p:sp>
      <p:sp>
        <p:nvSpPr>
          <p:cNvPr id="177155" name="Rectangle 3"/>
          <p:cNvSpPr>
            <a:spLocks noGrp="1" noChangeArrowheads="1"/>
          </p:cNvSpPr>
          <p:nvPr>
            <p:ph type="body" idx="1"/>
          </p:nvPr>
        </p:nvSpPr>
        <p:spPr/>
        <p:txBody>
          <a:bodyPr/>
          <a:lstStyle/>
          <a:p>
            <a:r>
              <a:rPr lang="en-US" dirty="0"/>
              <a:t>E</a:t>
            </a:r>
            <a:r>
              <a:rPr lang="en-US" dirty="0" smtClean="0"/>
              <a:t>xperimental </a:t>
            </a:r>
            <a:r>
              <a:rPr lang="en-US" dirty="0" smtClean="0"/>
              <a:t>design</a:t>
            </a:r>
          </a:p>
          <a:p>
            <a:pPr>
              <a:buNone/>
            </a:pPr>
            <a:endParaRPr lang="en-US" dirty="0" smtClean="0"/>
          </a:p>
          <a:p>
            <a:r>
              <a:rPr lang="en-US" dirty="0" smtClean="0"/>
              <a:t>Microarrays</a:t>
            </a:r>
          </a:p>
          <a:p>
            <a:pPr marL="0" indent="0">
              <a:buNone/>
            </a:pPr>
            <a:endParaRPr lang="en-US" dirty="0" smtClean="0"/>
          </a:p>
          <a:p>
            <a:r>
              <a:rPr lang="en-US" dirty="0" smtClean="0"/>
              <a:t>RNA-Sequencing (RNA-</a:t>
            </a:r>
            <a:r>
              <a:rPr lang="en-US" dirty="0" err="1" smtClean="0"/>
              <a:t>seq</a:t>
            </a:r>
            <a:r>
              <a:rPr lang="en-US" dirty="0" smtClean="0"/>
              <a:t>)</a:t>
            </a:r>
          </a:p>
          <a:p>
            <a:endParaRPr lang="en-US" dirty="0" smtClean="0"/>
          </a:p>
          <a:p>
            <a:r>
              <a:rPr lang="en-US" dirty="0" smtClean="0"/>
              <a:t>Example: yeast cell cycle</a:t>
            </a:r>
            <a:endParaRPr lang="en-US" dirty="0" smtClean="0"/>
          </a:p>
          <a:p>
            <a:pPr marL="0" indent="0">
              <a:buNone/>
            </a:pPr>
            <a:endParaRPr lang="en-US" dirty="0"/>
          </a:p>
        </p:txBody>
      </p:sp>
    </p:spTree>
    <p:extLst>
      <p:ext uri="{BB962C8B-B14F-4D97-AF65-F5344CB8AC3E}">
        <p14:creationId xmlns:p14="http://schemas.microsoft.com/office/powerpoint/2010/main" val="28762814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Data analysis preview</a:t>
            </a:r>
            <a:endParaRPr lang="en-US" dirty="0"/>
          </a:p>
        </p:txBody>
      </p:sp>
      <p:sp>
        <p:nvSpPr>
          <p:cNvPr id="6" name="Content Placeholder 5"/>
          <p:cNvSpPr>
            <a:spLocks noGrp="1"/>
          </p:cNvSpPr>
          <p:nvPr>
            <p:ph idx="1"/>
          </p:nvPr>
        </p:nvSpPr>
        <p:spPr/>
        <p:txBody>
          <a:bodyPr/>
          <a:lstStyle/>
          <a:p>
            <a:r>
              <a:rPr lang="en-US" dirty="0" smtClean="0"/>
              <a:t>From scanner: </a:t>
            </a:r>
            <a:r>
              <a:rPr lang="en-US" dirty="0" smtClean="0"/>
              <a:t>_______________________per </a:t>
            </a:r>
            <a:r>
              <a:rPr lang="en-US" dirty="0" smtClean="0"/>
              <a:t>spot</a:t>
            </a:r>
          </a:p>
          <a:p>
            <a:r>
              <a:rPr lang="en-US" dirty="0" smtClean="0"/>
              <a:t> </a:t>
            </a:r>
            <a:endParaRPr lang="en-US" dirty="0" smtClean="0"/>
          </a:p>
          <a:p>
            <a:r>
              <a:rPr lang="en-US" dirty="0" smtClean="0"/>
              <a:t>Ratio calculation: </a:t>
            </a:r>
            <a:r>
              <a:rPr lang="en-US" dirty="0" smtClean="0"/>
              <a:t>_______________ </a:t>
            </a:r>
            <a:r>
              <a:rPr lang="en-US" dirty="0" smtClean="0"/>
              <a:t>vs </a:t>
            </a:r>
            <a:r>
              <a:rPr lang="en-US" dirty="0" smtClean="0"/>
              <a:t>___________________</a:t>
            </a:r>
            <a:endParaRPr lang="en-US" dirty="0" smtClean="0"/>
          </a:p>
          <a:p>
            <a:r>
              <a:rPr lang="en-US" dirty="0" smtClean="0"/>
              <a:t>Analysis: </a:t>
            </a:r>
            <a:r>
              <a:rPr lang="en-US" dirty="0" smtClean="0"/>
              <a:t>_________________expressed </a:t>
            </a:r>
            <a:r>
              <a:rPr lang="en-US" dirty="0" smtClean="0"/>
              <a:t>genes, </a:t>
            </a:r>
            <a:r>
              <a:rPr lang="en-US" dirty="0" smtClean="0"/>
              <a:t>______________, ______________________.</a:t>
            </a:r>
            <a:endParaRPr lang="en-US" dirty="0"/>
          </a:p>
        </p:txBody>
      </p:sp>
    </p:spTree>
    <p:extLst>
      <p:ext uri="{BB962C8B-B14F-4D97-AF65-F5344CB8AC3E}">
        <p14:creationId xmlns:p14="http://schemas.microsoft.com/office/powerpoint/2010/main" val="8030095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Transcriptome</a:t>
            </a:r>
            <a:r>
              <a:rPr lang="en-US" dirty="0" smtClean="0"/>
              <a:t> results</a:t>
            </a:r>
            <a:endParaRPr lang="en-US" dirty="0"/>
          </a:p>
        </p:txBody>
      </p:sp>
      <p:sp>
        <p:nvSpPr>
          <p:cNvPr id="3" name="Content Placeholder 2"/>
          <p:cNvSpPr>
            <a:spLocks noGrp="1"/>
          </p:cNvSpPr>
          <p:nvPr>
            <p:ph idx="1"/>
          </p:nvPr>
        </p:nvSpPr>
        <p:spPr/>
        <p:txBody>
          <a:bodyPr/>
          <a:lstStyle/>
          <a:p>
            <a:r>
              <a:rPr lang="en-US" dirty="0" smtClean="0"/>
              <a:t>How do we interpret the data?</a:t>
            </a:r>
          </a:p>
          <a:p>
            <a:r>
              <a:rPr lang="en-US" dirty="0" smtClean="0"/>
              <a:t>How did Spellman and colleagues </a:t>
            </a:r>
            <a:r>
              <a:rPr lang="en-US" dirty="0" err="1" smtClean="0"/>
              <a:t>intepret</a:t>
            </a:r>
            <a:r>
              <a:rPr lang="en-US" dirty="0" smtClean="0"/>
              <a:t> their data?</a:t>
            </a:r>
            <a:endParaRPr lang="en-US" dirty="0"/>
          </a:p>
        </p:txBody>
      </p:sp>
    </p:spTree>
    <p:extLst>
      <p:ext uri="{BB962C8B-B14F-4D97-AF65-F5344CB8AC3E}">
        <p14:creationId xmlns:p14="http://schemas.microsoft.com/office/powerpoint/2010/main" val="139423548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altLang="en-US"/>
              <a:t>Cell cycle</a:t>
            </a:r>
          </a:p>
        </p:txBody>
      </p:sp>
      <p:pic>
        <p:nvPicPr>
          <p:cNvPr id="36867"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13475" y="4119563"/>
            <a:ext cx="2209800" cy="20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68"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64000" y="2443163"/>
            <a:ext cx="44577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69" name="TextBox 4"/>
          <p:cNvSpPr txBox="1">
            <a:spLocks noChangeArrowheads="1"/>
          </p:cNvSpPr>
          <p:nvPr/>
        </p:nvSpPr>
        <p:spPr bwMode="auto">
          <a:xfrm>
            <a:off x="4622801" y="3586164"/>
            <a:ext cx="11858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G1 phase</a:t>
            </a:r>
          </a:p>
        </p:txBody>
      </p:sp>
      <p:sp>
        <p:nvSpPr>
          <p:cNvPr id="36870" name="TextBox 5"/>
          <p:cNvSpPr txBox="1">
            <a:spLocks noChangeArrowheads="1"/>
          </p:cNvSpPr>
          <p:nvPr/>
        </p:nvSpPr>
        <p:spPr bwMode="auto">
          <a:xfrm>
            <a:off x="6143625" y="3586164"/>
            <a:ext cx="3381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S</a:t>
            </a:r>
          </a:p>
        </p:txBody>
      </p:sp>
      <p:sp>
        <p:nvSpPr>
          <p:cNvPr id="36871" name="TextBox 6"/>
          <p:cNvSpPr txBox="1">
            <a:spLocks noChangeArrowheads="1"/>
          </p:cNvSpPr>
          <p:nvPr/>
        </p:nvSpPr>
        <p:spPr bwMode="auto">
          <a:xfrm>
            <a:off x="6940551" y="3586164"/>
            <a:ext cx="3778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M</a:t>
            </a:r>
          </a:p>
        </p:txBody>
      </p:sp>
    </p:spTree>
    <p:extLst>
      <p:ext uri="{BB962C8B-B14F-4D97-AF65-F5344CB8AC3E}">
        <p14:creationId xmlns:p14="http://schemas.microsoft.com/office/powerpoint/2010/main" val="172177439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normAutofit/>
          </a:bodyPr>
          <a:lstStyle/>
          <a:p>
            <a:pPr eaLnBrk="1" hangingPunct="1"/>
            <a:r>
              <a:rPr lang="en-US" altLang="en-US"/>
              <a:t>What Spellman and colleagues observed</a:t>
            </a:r>
          </a:p>
        </p:txBody>
      </p:sp>
      <p:pic>
        <p:nvPicPr>
          <p:cNvPr id="37891"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1554163"/>
            <a:ext cx="3570288" cy="478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892" name="TextBox 4"/>
          <p:cNvSpPr txBox="1">
            <a:spLocks noChangeArrowheads="1"/>
          </p:cNvSpPr>
          <p:nvPr/>
        </p:nvSpPr>
        <p:spPr bwMode="auto">
          <a:xfrm>
            <a:off x="2184400" y="1963739"/>
            <a:ext cx="8143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genes</a:t>
            </a:r>
          </a:p>
        </p:txBody>
      </p:sp>
      <p:sp>
        <p:nvSpPr>
          <p:cNvPr id="37893" name="TextBox 5"/>
          <p:cNvSpPr txBox="1">
            <a:spLocks noChangeArrowheads="1"/>
          </p:cNvSpPr>
          <p:nvPr/>
        </p:nvSpPr>
        <p:spPr bwMode="auto">
          <a:xfrm>
            <a:off x="3097213" y="1322388"/>
            <a:ext cx="6207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time</a:t>
            </a:r>
          </a:p>
        </p:txBody>
      </p:sp>
      <p:cxnSp>
        <p:nvCxnSpPr>
          <p:cNvPr id="8" name="Straight Arrow Connector 7"/>
          <p:cNvCxnSpPr>
            <a:stCxn id="37892" idx="2"/>
          </p:cNvCxnSpPr>
          <p:nvPr/>
        </p:nvCxnSpPr>
        <p:spPr>
          <a:xfrm rot="5400000">
            <a:off x="798513" y="4127500"/>
            <a:ext cx="358775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a:spLocks noChangeArrowheads="1"/>
          </p:cNvSpPr>
          <p:nvPr/>
        </p:nvSpPr>
        <p:spPr bwMode="auto">
          <a:xfrm>
            <a:off x="6632575" y="3508375"/>
            <a:ext cx="3190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a:t>
            </a:r>
          </a:p>
        </p:txBody>
      </p:sp>
      <p:cxnSp>
        <p:nvCxnSpPr>
          <p:cNvPr id="14" name="Straight Connector 13"/>
          <p:cNvCxnSpPr/>
          <p:nvPr/>
        </p:nvCxnSpPr>
        <p:spPr>
          <a:xfrm rot="16200000" flipH="1">
            <a:off x="6738938" y="3784600"/>
            <a:ext cx="1471612" cy="7938"/>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7470776" y="3878264"/>
            <a:ext cx="1724025" cy="1587"/>
          </a:xfrm>
          <a:prstGeom prst="line">
            <a:avLst/>
          </a:prstGeom>
        </p:spPr>
        <p:style>
          <a:lnRef idx="2">
            <a:schemeClr val="accent1"/>
          </a:lnRef>
          <a:fillRef idx="0">
            <a:schemeClr val="accent1"/>
          </a:fillRef>
          <a:effectRef idx="1">
            <a:schemeClr val="accent1"/>
          </a:effectRef>
          <a:fontRef idx="minor">
            <a:schemeClr val="tx1"/>
          </a:fontRef>
        </p:style>
      </p:cxnSp>
      <p:sp>
        <p:nvSpPr>
          <p:cNvPr id="17" name="Freeform 16"/>
          <p:cNvSpPr/>
          <p:nvPr/>
        </p:nvSpPr>
        <p:spPr>
          <a:xfrm>
            <a:off x="7478713" y="3508375"/>
            <a:ext cx="1562100" cy="952500"/>
          </a:xfrm>
          <a:custGeom>
            <a:avLst/>
            <a:gdLst>
              <a:gd name="connsiteX0" fmla="*/ 0 w 1562897"/>
              <a:gd name="connsiteY0" fmla="*/ 500446 h 951828"/>
              <a:gd name="connsiteX1" fmla="*/ 260716 w 1562897"/>
              <a:gd name="connsiteY1" fmla="*/ 21027 h 951828"/>
              <a:gd name="connsiteX2" fmla="*/ 487792 w 1562897"/>
              <a:gd name="connsiteY2" fmla="*/ 374283 h 951828"/>
              <a:gd name="connsiteX3" fmla="*/ 782149 w 1562897"/>
              <a:gd name="connsiteY3" fmla="*/ 828469 h 951828"/>
              <a:gd name="connsiteX4" fmla="*/ 1051276 w 1562897"/>
              <a:gd name="connsiteY4" fmla="*/ 88314 h 951828"/>
              <a:gd name="connsiteX5" fmla="*/ 1488607 w 1562897"/>
              <a:gd name="connsiteY5" fmla="*/ 828469 h 951828"/>
              <a:gd name="connsiteX6" fmla="*/ 1497017 w 1562897"/>
              <a:gd name="connsiteY6" fmla="*/ 828469 h 951828"/>
              <a:gd name="connsiteX7" fmla="*/ 1522248 w 1562897"/>
              <a:gd name="connsiteY7" fmla="*/ 853702 h 95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2897" h="951828">
                <a:moveTo>
                  <a:pt x="0" y="500446"/>
                </a:moveTo>
                <a:cubicBezTo>
                  <a:pt x="89708" y="271250"/>
                  <a:pt x="179417" y="42054"/>
                  <a:pt x="260716" y="21027"/>
                </a:cubicBezTo>
                <a:cubicBezTo>
                  <a:pt x="342015" y="0"/>
                  <a:pt x="487792" y="374283"/>
                  <a:pt x="487792" y="374283"/>
                </a:cubicBezTo>
                <a:cubicBezTo>
                  <a:pt x="574698" y="508857"/>
                  <a:pt x="688235" y="876131"/>
                  <a:pt x="782149" y="828469"/>
                </a:cubicBezTo>
                <a:cubicBezTo>
                  <a:pt x="876063" y="780808"/>
                  <a:pt x="933533" y="88314"/>
                  <a:pt x="1051276" y="88314"/>
                </a:cubicBezTo>
                <a:cubicBezTo>
                  <a:pt x="1169019" y="88314"/>
                  <a:pt x="1414317" y="705110"/>
                  <a:pt x="1488607" y="828469"/>
                </a:cubicBezTo>
                <a:cubicBezTo>
                  <a:pt x="1562897" y="951828"/>
                  <a:pt x="1491410" y="824264"/>
                  <a:pt x="1497017" y="828469"/>
                </a:cubicBezTo>
                <a:cubicBezTo>
                  <a:pt x="1502624" y="832675"/>
                  <a:pt x="1512436" y="843188"/>
                  <a:pt x="1522248" y="853702"/>
                </a:cubicBezTo>
              </a:path>
            </a:pathLst>
          </a:custGeom>
          <a:ln>
            <a:solidFill>
              <a:schemeClr val="tx1"/>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19" name="TextBox 18"/>
          <p:cNvSpPr txBox="1">
            <a:spLocks noChangeArrowheads="1"/>
          </p:cNvSpPr>
          <p:nvPr/>
        </p:nvSpPr>
        <p:spPr bwMode="auto">
          <a:xfrm>
            <a:off x="7915276" y="4760913"/>
            <a:ext cx="6207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time</a:t>
            </a:r>
          </a:p>
        </p:txBody>
      </p:sp>
      <p:sp>
        <p:nvSpPr>
          <p:cNvPr id="20" name="TextBox 19"/>
          <p:cNvSpPr txBox="1">
            <a:spLocks noChangeArrowheads="1"/>
          </p:cNvSpPr>
          <p:nvPr/>
        </p:nvSpPr>
        <p:spPr bwMode="auto">
          <a:xfrm rot="-5400000">
            <a:off x="6263482" y="3675857"/>
            <a:ext cx="18002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1800"/>
              <a:t>Amount of RNA</a:t>
            </a:r>
          </a:p>
        </p:txBody>
      </p:sp>
      <p:sp>
        <p:nvSpPr>
          <p:cNvPr id="21" name="Rectangle 20"/>
          <p:cNvSpPr/>
          <p:nvPr/>
        </p:nvSpPr>
        <p:spPr>
          <a:xfrm>
            <a:off x="3140075" y="1825625"/>
            <a:ext cx="469900" cy="46038"/>
          </a:xfrm>
          <a:prstGeom prst="rect">
            <a:avLst/>
          </a:prstGeom>
          <a:solidFill>
            <a:srgbClr val="35FFF9"/>
          </a:solidFill>
          <a:ln>
            <a:solidFill>
              <a:srgbClr val="35FFF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7902" name="TextBox 21"/>
          <p:cNvSpPr txBox="1">
            <a:spLocks noChangeArrowheads="1"/>
          </p:cNvSpPr>
          <p:nvPr/>
        </p:nvSpPr>
        <p:spPr bwMode="auto">
          <a:xfrm>
            <a:off x="6951664" y="5129213"/>
            <a:ext cx="37753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ja-JP" altLang="en-US" sz="1800" dirty="0" smtClean="0"/>
              <a:t>“</a:t>
            </a:r>
            <a:r>
              <a:rPr lang="en-US" altLang="ja-JP" sz="1800" dirty="0" smtClean="0"/>
              <a:t>_____________gene </a:t>
            </a:r>
            <a:r>
              <a:rPr lang="en-US" altLang="ja-JP" sz="1800" dirty="0"/>
              <a:t>expression</a:t>
            </a:r>
            <a:r>
              <a:rPr lang="ja-JP" altLang="en-US" sz="1800" dirty="0"/>
              <a:t>”</a:t>
            </a:r>
            <a:endParaRPr lang="en-US" altLang="en-US" sz="1800" dirty="0"/>
          </a:p>
        </p:txBody>
      </p:sp>
    </p:spTree>
    <p:extLst>
      <p:ext uri="{BB962C8B-B14F-4D97-AF65-F5344CB8AC3E}">
        <p14:creationId xmlns:p14="http://schemas.microsoft.com/office/powerpoint/2010/main" val="5201806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9" grpId="0"/>
      <p:bldP spid="20" grpId="0"/>
      <p:bldP spid="2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p:txBody>
          <a:bodyPr>
            <a:normAutofit/>
          </a:bodyPr>
          <a:lstStyle/>
          <a:p>
            <a:pPr eaLnBrk="1" hangingPunct="1"/>
            <a:r>
              <a:rPr lang="en-US" altLang="en-US"/>
              <a:t>How are the genes turning on and off?</a:t>
            </a:r>
          </a:p>
        </p:txBody>
      </p:sp>
      <p:pic>
        <p:nvPicPr>
          <p:cNvPr id="41987"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11401" y="1538289"/>
            <a:ext cx="7178675" cy="430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8047038" y="2424113"/>
            <a:ext cx="1287462" cy="342265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Tree>
    <p:extLst>
      <p:ext uri="{BB962C8B-B14F-4D97-AF65-F5344CB8AC3E}">
        <p14:creationId xmlns:p14="http://schemas.microsoft.com/office/powerpoint/2010/main" val="27056013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9" presetClass="exit" presetSubtype="0" fill="hold" grpId="1" nodeType="clickEffect">
                                  <p:stCondLst>
                                    <p:cond delay="0"/>
                                  </p:stCondLst>
                                  <p:childTnLst>
                                    <p:animEffect transition="out" filter="dissolve">
                                      <p:cBhvr>
                                        <p:cTn id="10" dur="500"/>
                                        <p:tgtEl>
                                          <p:spTgt spid="7"/>
                                        </p:tgtEl>
                                      </p:cBhvr>
                                    </p:animEffect>
                                    <p:set>
                                      <p:cBhvr>
                                        <p:cTn id="1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2"/>
          <p:cNvSpPr>
            <a:spLocks noGrp="1"/>
          </p:cNvSpPr>
          <p:nvPr>
            <p:ph type="title"/>
          </p:nvPr>
        </p:nvSpPr>
        <p:spPr/>
        <p:txBody>
          <a:bodyPr/>
          <a:lstStyle/>
          <a:p>
            <a:pPr eaLnBrk="1" hangingPunct="1"/>
            <a:r>
              <a:rPr lang="en-US" altLang="en-US" dirty="0" smtClean="0"/>
              <a:t>Conclusions</a:t>
            </a:r>
            <a:endParaRPr lang="en-US" altLang="en-US" dirty="0"/>
          </a:p>
        </p:txBody>
      </p:sp>
      <p:sp>
        <p:nvSpPr>
          <p:cNvPr id="55299" name="Content Placeholder 3"/>
          <p:cNvSpPr>
            <a:spLocks noGrp="1"/>
          </p:cNvSpPr>
          <p:nvPr>
            <p:ph idx="1"/>
          </p:nvPr>
        </p:nvSpPr>
        <p:spPr/>
        <p:txBody>
          <a:bodyPr>
            <a:normAutofit/>
          </a:bodyPr>
          <a:lstStyle/>
          <a:p>
            <a:pPr eaLnBrk="1" hangingPunct="1"/>
            <a:r>
              <a:rPr lang="en-US" altLang="en-US" dirty="0"/>
              <a:t>Genes are expressed according to the </a:t>
            </a:r>
            <a:r>
              <a:rPr lang="en-US" altLang="en-US" dirty="0" smtClean="0"/>
              <a:t>_________________.</a:t>
            </a:r>
            <a:endParaRPr lang="en-US" altLang="en-US" dirty="0"/>
          </a:p>
          <a:p>
            <a:pPr eaLnBrk="1" hangingPunct="1"/>
            <a:r>
              <a:rPr lang="en-US" altLang="en-US" dirty="0"/>
              <a:t>A set of </a:t>
            </a:r>
            <a:r>
              <a:rPr lang="en-US" altLang="en-US" dirty="0" smtClean="0"/>
              <a:t>_________________________regulates </a:t>
            </a:r>
            <a:r>
              <a:rPr lang="en-US" altLang="en-US" dirty="0"/>
              <a:t>these genes (turns them on and off).</a:t>
            </a:r>
          </a:p>
          <a:p>
            <a:pPr eaLnBrk="1" hangingPunct="1"/>
            <a:r>
              <a:rPr lang="en-US" altLang="en-US" dirty="0"/>
              <a:t>The </a:t>
            </a:r>
            <a:r>
              <a:rPr lang="en-US" altLang="en-US" dirty="0" smtClean="0"/>
              <a:t>___________________themselves </a:t>
            </a:r>
            <a:r>
              <a:rPr lang="en-US" altLang="en-US" dirty="0"/>
              <a:t>respond to the cell cycle (phosphorylation by </a:t>
            </a:r>
            <a:r>
              <a:rPr lang="en-US" altLang="en-US" dirty="0" smtClean="0"/>
              <a:t>___________________-)</a:t>
            </a:r>
            <a:endParaRPr lang="en-US" altLang="en-US" dirty="0"/>
          </a:p>
          <a:p>
            <a:pPr eaLnBrk="1" hangingPunct="1"/>
            <a:r>
              <a:rPr lang="en-US" altLang="en-US" dirty="0"/>
              <a:t>***Groups of genes with </a:t>
            </a:r>
            <a:r>
              <a:rPr lang="en-US" altLang="en-US" dirty="0" smtClean="0"/>
              <a:t>_______________________tend </a:t>
            </a:r>
            <a:r>
              <a:rPr lang="en-US" altLang="en-US" dirty="0"/>
              <a:t>to be expressed in </a:t>
            </a:r>
            <a:r>
              <a:rPr lang="en-US" altLang="en-US" dirty="0" smtClean="0"/>
              <a:t>__________________(Clusters).</a:t>
            </a:r>
            <a:endParaRPr lang="en-US" altLang="en-US" dirty="0"/>
          </a:p>
        </p:txBody>
      </p:sp>
    </p:spTree>
    <p:extLst>
      <p:ext uri="{BB962C8B-B14F-4D97-AF65-F5344CB8AC3E}">
        <p14:creationId xmlns:p14="http://schemas.microsoft.com/office/powerpoint/2010/main" val="10813754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p:txBody>
          <a:bodyPr/>
          <a:lstStyle/>
          <a:p>
            <a:r>
              <a:rPr lang="en-US" altLang="x-none"/>
              <a:t>What is a genome?</a:t>
            </a:r>
          </a:p>
        </p:txBody>
      </p:sp>
      <p:pic>
        <p:nvPicPr>
          <p:cNvPr id="38914"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51126" y="1333500"/>
            <a:ext cx="3611563" cy="368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5" name="TextBox 4"/>
          <p:cNvSpPr txBox="1">
            <a:spLocks noChangeArrowheads="1"/>
          </p:cNvSpPr>
          <p:nvPr/>
        </p:nvSpPr>
        <p:spPr bwMode="auto">
          <a:xfrm>
            <a:off x="2651126" y="4832350"/>
            <a:ext cx="10826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x-none" sz="1800"/>
              <a:t>Bacterial</a:t>
            </a:r>
          </a:p>
        </p:txBody>
      </p:sp>
      <p:sp>
        <p:nvSpPr>
          <p:cNvPr id="38916" name="TextBox 6"/>
          <p:cNvSpPr txBox="1">
            <a:spLocks noChangeArrowheads="1"/>
          </p:cNvSpPr>
          <p:nvPr/>
        </p:nvSpPr>
        <p:spPr bwMode="auto">
          <a:xfrm>
            <a:off x="6661150" y="6273800"/>
            <a:ext cx="373692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x-none" sz="1800"/>
              <a:t>Image from Nie et al., 2006,7:173  </a:t>
            </a:r>
          </a:p>
        </p:txBody>
      </p:sp>
    </p:spTree>
    <p:extLst>
      <p:ext uri="{BB962C8B-B14F-4D97-AF65-F5344CB8AC3E}">
        <p14:creationId xmlns:p14="http://schemas.microsoft.com/office/powerpoint/2010/main" val="9995360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p:txBody>
          <a:bodyPr/>
          <a:lstStyle/>
          <a:p>
            <a:r>
              <a:rPr lang="en-US" altLang="x-none"/>
              <a:t>What is a genome?</a:t>
            </a:r>
          </a:p>
        </p:txBody>
      </p:sp>
      <p:pic>
        <p:nvPicPr>
          <p:cNvPr id="39938"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62189" y="1417638"/>
            <a:ext cx="2116137" cy="1700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a:spLocks noChangeArrowheads="1"/>
          </p:cNvSpPr>
          <p:nvPr/>
        </p:nvSpPr>
        <p:spPr bwMode="auto">
          <a:xfrm>
            <a:off x="4679950" y="6376989"/>
            <a:ext cx="57912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x-none" sz="1800"/>
              <a:t>Image from UCSC genome browser, genome.ucsc.edu</a:t>
            </a:r>
          </a:p>
        </p:txBody>
      </p:sp>
      <p:pic>
        <p:nvPicPr>
          <p:cNvPr id="39940" name="Picture 1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78325" y="1258888"/>
            <a:ext cx="6051550" cy="4418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3441700"/>
            <a:ext cx="9144000" cy="2935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2" name="TextBox 12"/>
          <p:cNvSpPr txBox="1">
            <a:spLocks noChangeArrowheads="1"/>
          </p:cNvSpPr>
          <p:nvPr/>
        </p:nvSpPr>
        <p:spPr bwMode="auto">
          <a:xfrm>
            <a:off x="1676400" y="5927725"/>
            <a:ext cx="87947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x-none" sz="1800"/>
              <a:t>Image from http://microbewiki.kenyon.edu/index.php/Saccharomyces_cerevisiae_Alt</a:t>
            </a:r>
          </a:p>
        </p:txBody>
      </p:sp>
    </p:spTree>
    <p:extLst>
      <p:ext uri="{BB962C8B-B14F-4D97-AF65-F5344CB8AC3E}">
        <p14:creationId xmlns:p14="http://schemas.microsoft.com/office/powerpoint/2010/main" val="15854903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ChangeArrowheads="1"/>
          </p:cNvSpPr>
          <p:nvPr/>
        </p:nvSpPr>
        <p:spPr bwMode="auto">
          <a:xfrm>
            <a:off x="2209800" y="152400"/>
            <a:ext cx="7772400" cy="1143000"/>
          </a:xfrm>
          <a:prstGeom prst="rect">
            <a:avLst/>
          </a:prstGeom>
          <a:noFill/>
          <a:ln w="9525">
            <a:noFill/>
            <a:miter lim="800000"/>
            <a:headEnd/>
            <a:tailEnd/>
          </a:ln>
          <a:effectLst/>
        </p:spPr>
        <p:txBody>
          <a:bodyPr anchor="ctr">
            <a:prstTxWarp prst="textNoShape">
              <a:avLst/>
            </a:prstTxWarp>
          </a:bodyPr>
          <a:lstStyle/>
          <a:p>
            <a:pPr algn="ctr" eaLnBrk="1" hangingPunct="1"/>
            <a:r>
              <a:rPr lang="en-US" sz="4400" dirty="0">
                <a:solidFill>
                  <a:schemeClr val="tx2"/>
                </a:solidFill>
                <a:latin typeface="Arial"/>
              </a:rPr>
              <a:t>Genome wide </a:t>
            </a:r>
            <a:r>
              <a:rPr lang="en-US" sz="4400" dirty="0">
                <a:solidFill>
                  <a:schemeClr val="tx2"/>
                </a:solidFill>
                <a:latin typeface="Arial"/>
              </a:rPr>
              <a:t>expression analysis</a:t>
            </a:r>
          </a:p>
        </p:txBody>
      </p:sp>
      <p:sp>
        <p:nvSpPr>
          <p:cNvPr id="19459" name="Rectangle 3"/>
          <p:cNvSpPr>
            <a:spLocks noChangeArrowheads="1"/>
          </p:cNvSpPr>
          <p:nvPr/>
        </p:nvSpPr>
        <p:spPr bwMode="auto">
          <a:xfrm>
            <a:off x="2209800" y="1447800"/>
            <a:ext cx="7772400" cy="4800600"/>
          </a:xfrm>
          <a:prstGeom prst="rect">
            <a:avLst/>
          </a:prstGeom>
          <a:noFill/>
          <a:ln w="9525">
            <a:noFill/>
            <a:miter lim="800000"/>
            <a:headEnd/>
            <a:tailEnd/>
          </a:ln>
          <a:effectLst/>
        </p:spPr>
        <p:txBody>
          <a:bodyPr>
            <a:prstTxWarp prst="textNoShape">
              <a:avLst/>
            </a:prstTxWarp>
          </a:bodyPr>
          <a:lstStyle/>
          <a:p>
            <a:pPr marL="342900" indent="-342900">
              <a:spcBef>
                <a:spcPct val="20000"/>
              </a:spcBef>
              <a:buFontTx/>
              <a:buChar char="•"/>
            </a:pPr>
            <a:r>
              <a:rPr lang="en-US" sz="3200" dirty="0">
                <a:latin typeface="Arial"/>
              </a:rPr>
              <a:t>Goal: to measure </a:t>
            </a:r>
            <a:r>
              <a:rPr lang="en-US" sz="3200" dirty="0" smtClean="0">
                <a:latin typeface="Arial"/>
              </a:rPr>
              <a:t>_____________ </a:t>
            </a:r>
            <a:r>
              <a:rPr lang="en-US" sz="3200" dirty="0">
                <a:latin typeface="Arial"/>
              </a:rPr>
              <a:t>all genes in genome</a:t>
            </a:r>
          </a:p>
          <a:p>
            <a:pPr marL="342900" indent="-342900">
              <a:spcBef>
                <a:spcPct val="20000"/>
              </a:spcBef>
              <a:buFontTx/>
              <a:buChar char="•"/>
            </a:pPr>
            <a:r>
              <a:rPr lang="en-US" sz="3200" dirty="0">
                <a:latin typeface="Arial"/>
              </a:rPr>
              <a:t>RNA levels vary with the following:</a:t>
            </a:r>
          </a:p>
          <a:p>
            <a:pPr marL="742950" lvl="1" indent="-285750">
              <a:spcBef>
                <a:spcPct val="20000"/>
              </a:spcBef>
              <a:buFontTx/>
              <a:buChar char="–"/>
            </a:pPr>
            <a:r>
              <a:rPr lang="en-US" sz="2800" dirty="0">
                <a:latin typeface="Arial"/>
                <a:ea typeface="ＭＳ Ｐゴシック" pitchFamily="-65" charset="-128"/>
              </a:rPr>
              <a:t>Cell </a:t>
            </a:r>
            <a:r>
              <a:rPr lang="en-US" sz="2800" dirty="0" smtClean="0">
                <a:latin typeface="Arial"/>
                <a:ea typeface="ＭＳ Ｐゴシック" pitchFamily="-65" charset="-128"/>
              </a:rPr>
              <a:t>___________</a:t>
            </a:r>
            <a:endParaRPr lang="en-US" sz="2800" dirty="0">
              <a:latin typeface="Arial"/>
              <a:ea typeface="ＭＳ Ｐゴシック" pitchFamily="-65" charset="-128"/>
            </a:endParaRPr>
          </a:p>
          <a:p>
            <a:pPr marL="742950" lvl="1" indent="-285750">
              <a:spcBef>
                <a:spcPct val="20000"/>
              </a:spcBef>
              <a:buFontTx/>
              <a:buChar char="–"/>
            </a:pPr>
            <a:r>
              <a:rPr lang="en-US" sz="2800" dirty="0">
                <a:latin typeface="Arial"/>
                <a:ea typeface="ＭＳ Ｐゴシック" pitchFamily="-65" charset="-128"/>
              </a:rPr>
              <a:t>Developmental stage</a:t>
            </a:r>
          </a:p>
          <a:p>
            <a:pPr marL="742950" lvl="1" indent="-285750">
              <a:spcBef>
                <a:spcPct val="20000"/>
              </a:spcBef>
              <a:buFontTx/>
              <a:buChar char="–"/>
            </a:pPr>
            <a:r>
              <a:rPr lang="en-US" sz="2800" dirty="0" smtClean="0">
                <a:latin typeface="Arial"/>
                <a:ea typeface="ＭＳ Ｐゴシック" pitchFamily="-65" charset="-128"/>
              </a:rPr>
              <a:t>_________________</a:t>
            </a:r>
            <a:endParaRPr lang="en-US" sz="2800" dirty="0">
              <a:latin typeface="Arial"/>
              <a:ea typeface="ＭＳ Ｐゴシック" pitchFamily="-65" charset="-128"/>
            </a:endParaRPr>
          </a:p>
          <a:p>
            <a:pPr marL="342900" indent="-342900">
              <a:spcBef>
                <a:spcPct val="20000"/>
              </a:spcBef>
              <a:buFontTx/>
              <a:buChar char="•"/>
            </a:pPr>
            <a:r>
              <a:rPr lang="en-US" sz="3200" dirty="0">
                <a:latin typeface="Arial"/>
              </a:rPr>
              <a:t> </a:t>
            </a:r>
            <a:r>
              <a:rPr lang="en-US" sz="3200" dirty="0" smtClean="0">
                <a:latin typeface="Arial"/>
              </a:rPr>
              <a:t>_______________of </a:t>
            </a:r>
            <a:r>
              <a:rPr lang="en-US" sz="3200" dirty="0">
                <a:latin typeface="Arial"/>
              </a:rPr>
              <a:t>expression under various growth conditions </a:t>
            </a:r>
            <a:r>
              <a:rPr lang="en-US" sz="3200" dirty="0">
                <a:latin typeface="Arial"/>
              </a:rPr>
              <a:t>provide useful information as to </a:t>
            </a:r>
            <a:r>
              <a:rPr lang="en-US" sz="3200" dirty="0" smtClean="0">
                <a:latin typeface="Arial"/>
              </a:rPr>
              <a:t>___________________________.</a:t>
            </a:r>
            <a:endParaRPr lang="en-US" sz="3200" dirty="0">
              <a:latin typeface="Arial"/>
            </a:endParaRPr>
          </a:p>
        </p:txBody>
      </p:sp>
    </p:spTree>
    <p:extLst>
      <p:ext uri="{BB962C8B-B14F-4D97-AF65-F5344CB8AC3E}">
        <p14:creationId xmlns:p14="http://schemas.microsoft.com/office/powerpoint/2010/main" val="14738081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design</a:t>
            </a:r>
            <a:endParaRPr lang="en-US" dirty="0"/>
          </a:p>
        </p:txBody>
      </p:sp>
      <p:sp>
        <p:nvSpPr>
          <p:cNvPr id="3" name="Content Placeholder 2"/>
          <p:cNvSpPr>
            <a:spLocks noGrp="1"/>
          </p:cNvSpPr>
          <p:nvPr>
            <p:ph idx="1"/>
          </p:nvPr>
        </p:nvSpPr>
        <p:spPr/>
        <p:txBody>
          <a:bodyPr>
            <a:normAutofit/>
          </a:bodyPr>
          <a:lstStyle/>
          <a:p>
            <a:r>
              <a:rPr lang="en-US" dirty="0" smtClean="0"/>
              <a:t>A CRUICIAL component for getting biological meaningful results (otherwise, </a:t>
            </a:r>
            <a:r>
              <a:rPr lang="en-US" dirty="0" smtClean="0"/>
              <a:t>____________________).</a:t>
            </a:r>
            <a:endParaRPr lang="en-US" dirty="0" smtClean="0"/>
          </a:p>
          <a:p>
            <a:r>
              <a:rPr lang="en-US" dirty="0"/>
              <a:t>U</a:t>
            </a:r>
            <a:r>
              <a:rPr lang="en-US" dirty="0" smtClean="0"/>
              <a:t>nderstanding the </a:t>
            </a:r>
            <a:r>
              <a:rPr lang="en-US" dirty="0" smtClean="0"/>
              <a:t>________________is </a:t>
            </a:r>
            <a:r>
              <a:rPr lang="en-US" dirty="0" smtClean="0"/>
              <a:t>required for </a:t>
            </a:r>
            <a:r>
              <a:rPr lang="en-US" dirty="0" smtClean="0"/>
              <a:t>_______________. </a:t>
            </a:r>
            <a:endParaRPr lang="en-US" dirty="0" smtClean="0"/>
          </a:p>
          <a:p>
            <a:r>
              <a:rPr lang="en-US" dirty="0" smtClean="0"/>
              <a:t>Example: Yeast </a:t>
            </a:r>
            <a:r>
              <a:rPr lang="en-US" dirty="0" smtClean="0"/>
              <a:t>cell cycle (synchronization, mutants vs wild type</a:t>
            </a:r>
            <a:r>
              <a:rPr lang="en-US" dirty="0" smtClean="0"/>
              <a:t>)</a:t>
            </a:r>
            <a:endParaRPr lang="en-US" dirty="0" smtClean="0"/>
          </a:p>
          <a:p>
            <a:endParaRPr lang="en-US" dirty="0"/>
          </a:p>
        </p:txBody>
      </p:sp>
    </p:spTree>
    <p:extLst>
      <p:ext uri="{BB962C8B-B14F-4D97-AF65-F5344CB8AC3E}">
        <p14:creationId xmlns:p14="http://schemas.microsoft.com/office/powerpoint/2010/main" val="5995158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Spellman et al., experimental design</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___________cells </a:t>
            </a:r>
            <a:r>
              <a:rPr lang="en-US" dirty="0" smtClean="0"/>
              <a:t>in the cell cycle</a:t>
            </a:r>
          </a:p>
          <a:p>
            <a:pPr marL="514350" indent="-514350">
              <a:buFont typeface="+mj-lt"/>
              <a:buAutoNum type="arabicPeriod"/>
            </a:pPr>
            <a:r>
              <a:rPr lang="en-US" dirty="0" smtClean="0"/>
              <a:t>___________cells </a:t>
            </a:r>
            <a:r>
              <a:rPr lang="en-US" dirty="0" smtClean="0"/>
              <a:t>from </a:t>
            </a:r>
            <a:r>
              <a:rPr lang="en-US" dirty="0" smtClean="0"/>
              <a:t>_____________</a:t>
            </a:r>
            <a:endParaRPr lang="en-US" dirty="0" smtClean="0"/>
          </a:p>
          <a:p>
            <a:pPr marL="514350" indent="-514350">
              <a:buFont typeface="+mj-lt"/>
              <a:buAutoNum type="arabicPeriod"/>
            </a:pPr>
            <a:r>
              <a:rPr lang="en-US" dirty="0" smtClean="0"/>
              <a:t>Measure </a:t>
            </a:r>
            <a:r>
              <a:rPr lang="en-US" dirty="0" smtClean="0"/>
              <a:t>_________________over </a:t>
            </a:r>
            <a:r>
              <a:rPr lang="en-US" dirty="0" smtClean="0"/>
              <a:t>time</a:t>
            </a:r>
          </a:p>
          <a:p>
            <a:endParaRPr lang="en-US" dirty="0"/>
          </a:p>
        </p:txBody>
      </p:sp>
    </p:spTree>
    <p:extLst>
      <p:ext uri="{BB962C8B-B14F-4D97-AF65-F5344CB8AC3E}">
        <p14:creationId xmlns:p14="http://schemas.microsoft.com/office/powerpoint/2010/main" val="690982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Synchronization</a:t>
            </a:r>
            <a:endParaRPr lang="en-US" dirty="0"/>
          </a:p>
        </p:txBody>
      </p:sp>
      <p:sp>
        <p:nvSpPr>
          <p:cNvPr id="3" name="Content Placeholder 2"/>
          <p:cNvSpPr>
            <a:spLocks noGrp="1"/>
          </p:cNvSpPr>
          <p:nvPr>
            <p:ph idx="1"/>
          </p:nvPr>
        </p:nvSpPr>
        <p:spPr/>
        <p:txBody>
          <a:bodyPr/>
          <a:lstStyle/>
          <a:p>
            <a:r>
              <a:rPr lang="en-US" dirty="0" smtClean="0"/>
              <a:t>Elutriation</a:t>
            </a:r>
          </a:p>
          <a:p>
            <a:r>
              <a:rPr lang="en-US" dirty="0"/>
              <a:t>A</a:t>
            </a:r>
            <a:r>
              <a:rPr lang="en-US" dirty="0" smtClean="0"/>
              <a:t>lpha factor</a:t>
            </a:r>
          </a:p>
          <a:p>
            <a:r>
              <a:rPr lang="en-US" smtClean="0"/>
              <a:t>cdc15</a:t>
            </a:r>
            <a:endParaRPr lang="en-US" dirty="0" smtClean="0"/>
          </a:p>
          <a:p>
            <a:endParaRPr lang="en-US" dirty="0"/>
          </a:p>
        </p:txBody>
      </p:sp>
    </p:spTree>
    <p:extLst>
      <p:ext uri="{BB962C8B-B14F-4D97-AF65-F5344CB8AC3E}">
        <p14:creationId xmlns:p14="http://schemas.microsoft.com/office/powerpoint/2010/main" val="16924292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Mechanical synchrony</a:t>
            </a:r>
            <a:endParaRPr lang="en-US" dirty="0"/>
          </a:p>
        </p:txBody>
      </p:sp>
      <p:pic>
        <p:nvPicPr>
          <p:cNvPr id="4" name="Picture 3"/>
          <p:cNvPicPr>
            <a:picLocks noChangeAspect="1"/>
          </p:cNvPicPr>
          <p:nvPr/>
        </p:nvPicPr>
        <p:blipFill>
          <a:blip r:embed="rId2"/>
          <a:stretch>
            <a:fillRect/>
          </a:stretch>
        </p:blipFill>
        <p:spPr>
          <a:xfrm>
            <a:off x="3623731" y="1253447"/>
            <a:ext cx="5267696" cy="5321229"/>
          </a:xfrm>
          <a:prstGeom prst="rect">
            <a:avLst/>
          </a:prstGeom>
        </p:spPr>
      </p:pic>
      <p:sp>
        <p:nvSpPr>
          <p:cNvPr id="5" name="TextBox 4"/>
          <p:cNvSpPr txBox="1"/>
          <p:nvPr/>
        </p:nvSpPr>
        <p:spPr>
          <a:xfrm>
            <a:off x="7629796" y="6488668"/>
            <a:ext cx="3038204" cy="369332"/>
          </a:xfrm>
          <a:prstGeom prst="rect">
            <a:avLst/>
          </a:prstGeom>
          <a:noFill/>
        </p:spPr>
        <p:txBody>
          <a:bodyPr wrap="none" rtlCol="0">
            <a:spAutoFit/>
          </a:bodyPr>
          <a:lstStyle/>
          <a:p>
            <a:r>
              <a:rPr lang="en-US"/>
              <a:t>Beckman-Coulter Life Sciences</a:t>
            </a:r>
            <a:endParaRPr lang="en-US"/>
          </a:p>
        </p:txBody>
      </p:sp>
    </p:spTree>
    <p:extLst>
      <p:ext uri="{BB962C8B-B14F-4D97-AF65-F5344CB8AC3E}">
        <p14:creationId xmlns:p14="http://schemas.microsoft.com/office/powerpoint/2010/main" val="101907707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1056</Words>
  <Application>Microsoft Macintosh PowerPoint</Application>
  <PresentationFormat>Widescreen</PresentationFormat>
  <Paragraphs>144</Paragraphs>
  <Slides>25</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Calibri Light</vt:lpstr>
      <vt:lpstr>ＭＳ Ｐゴシック</vt:lpstr>
      <vt:lpstr>Arial</vt:lpstr>
      <vt:lpstr>Calibri</vt:lpstr>
      <vt:lpstr>Office Theme</vt:lpstr>
      <vt:lpstr>Transcriptomics: measuring _______________across the genome</vt:lpstr>
      <vt:lpstr>Preview</vt:lpstr>
      <vt:lpstr>What is a genome?</vt:lpstr>
      <vt:lpstr>What is a genome?</vt:lpstr>
      <vt:lpstr>PowerPoint Presentation</vt:lpstr>
      <vt:lpstr>Experimental design</vt:lpstr>
      <vt:lpstr>Spellman et al., experimental design</vt:lpstr>
      <vt:lpstr>Synchronization</vt:lpstr>
      <vt:lpstr>Mechanical synchrony</vt:lpstr>
      <vt:lpstr>Chemical synchrony</vt:lpstr>
      <vt:lpstr>Genetic synchrony</vt:lpstr>
      <vt:lpstr>Experimental design: yeast cell cycle (cont’d)</vt:lpstr>
      <vt:lpstr>PowerPoint Presentation</vt:lpstr>
      <vt:lpstr>PowerPoint Presentation</vt:lpstr>
      <vt:lpstr>How microarrays are made: Affymetrix GeneChips</vt:lpstr>
      <vt:lpstr>Photolithography</vt:lpstr>
      <vt:lpstr>Ink-jet printer microarrays</vt:lpstr>
      <vt:lpstr>Scanning of microarrays</vt:lpstr>
      <vt:lpstr>RNA-seq</vt:lpstr>
      <vt:lpstr>Data analysis preview</vt:lpstr>
      <vt:lpstr>Transcriptome results</vt:lpstr>
      <vt:lpstr>Cell cycle</vt:lpstr>
      <vt:lpstr>What Spellman and colleagues observed</vt:lpstr>
      <vt:lpstr>How are the genes turning on and off?</vt:lpstr>
      <vt:lpstr>Conclusions</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Transcriptomics: measuring _______________across the genome</dc:title>
  <dc:creator>Prof Amy Schmid, Ph.D.</dc:creator>
  <cp:lastModifiedBy>Prof Amy Schmid, Ph.D.</cp:lastModifiedBy>
  <cp:revision>3</cp:revision>
  <cp:lastPrinted>2017-01-29T19:44:44Z</cp:lastPrinted>
  <dcterms:created xsi:type="dcterms:W3CDTF">2017-01-29T19:37:47Z</dcterms:created>
  <dcterms:modified xsi:type="dcterms:W3CDTF">2017-01-29T19:46:46Z</dcterms:modified>
</cp:coreProperties>
</file>

<file path=docProps/thumbnail.jpeg>
</file>